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2" r:id="rId4"/>
    <p:sldId id="263" r:id="rId5"/>
    <p:sldId id="264" r:id="rId6"/>
    <p:sldId id="265" r:id="rId7"/>
  </p:sldIdLst>
  <p:sldSz cx="18288000" cy="10287000"/>
  <p:notesSz cx="6797675" cy="9926638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CB9E60"/>
    <a:srgbClr val="DFC4A2"/>
    <a:srgbClr val="C9C9C9"/>
    <a:srgbClr val="222C59"/>
    <a:srgbClr val="273162"/>
    <a:srgbClr val="CCCCCC"/>
    <a:srgbClr val="273263"/>
    <a:srgbClr val="16184D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21" autoAdjust="0"/>
    <p:restoredTop sz="94585" autoAdjust="0"/>
  </p:normalViewPr>
  <p:slideViewPr>
    <p:cSldViewPr>
      <p:cViewPr varScale="1">
        <p:scale>
          <a:sx n="44" d="100"/>
          <a:sy n="44" d="100"/>
        </p:scale>
        <p:origin x="1062" y="6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6508D1-3E12-3944-8AD9-E5084934D39F}" type="datetimeFigureOut">
              <a:rPr lang="fr-FR" smtClean="0"/>
              <a:t>03/01/2024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5CA32C-AD34-BB4D-A389-007DD3EC23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350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5CA32C-AD34-BB4D-A389-007DD3EC230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0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C5CA32C-AD34-BB4D-A389-007DD3EC230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02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10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image" Target="../media/image9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rousselavocat.com/" TargetMode="External"/><Relationship Id="rId11" Type="http://schemas.openxmlformats.org/officeDocument/2006/relationships/image" Target="../media/image8.png"/><Relationship Id="rId5" Type="http://schemas.openxmlformats.org/officeDocument/2006/relationships/hyperlink" Target="mailto:cabinet@rousselavocat.com" TargetMode="External"/><Relationship Id="rId15" Type="http://schemas.openxmlformats.org/officeDocument/2006/relationships/hyperlink" Target="https://calendly.com/cabinetrousselavocat/" TargetMode="External"/><Relationship Id="rId10" Type="http://schemas.openxmlformats.org/officeDocument/2006/relationships/image" Target="../media/image7.svg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29000">
              <a:schemeClr val="bg1">
                <a:lumMod val="95000"/>
              </a:schemeClr>
            </a:gs>
            <a:gs pos="88000">
              <a:schemeClr val="bg1">
                <a:lumMod val="85000"/>
                <a:alpha val="64000"/>
              </a:schemeClr>
            </a:gs>
            <a:gs pos="100000">
              <a:schemeClr val="bg1">
                <a:lumMod val="75000"/>
                <a:alpha val="57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8840015" y="3706946"/>
            <a:ext cx="8594857" cy="47192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endParaRPr lang="fr-FR" sz="4000" b="1" spc="-43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algn="ctr">
              <a:lnSpc>
                <a:spcPts val="4620"/>
              </a:lnSpc>
            </a:pPr>
            <a:r>
              <a:rPr lang="fr-FR" sz="4000" b="1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Condamnation de la Ligue Bretagne de Football pour faute inexcusable présumée de l’employeur</a:t>
            </a:r>
          </a:p>
          <a:p>
            <a:pPr algn="ctr">
              <a:lnSpc>
                <a:spcPts val="4620"/>
              </a:lnSpc>
            </a:pPr>
            <a:r>
              <a:rPr lang="fr-FR" sz="4000" b="1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-</a:t>
            </a:r>
          </a:p>
          <a:p>
            <a:pPr algn="ctr">
              <a:lnSpc>
                <a:spcPts val="4620"/>
              </a:lnSpc>
            </a:pPr>
            <a:r>
              <a:rPr lang="fr-FR" sz="4000" spc="-43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Cour d’Appel de Rennes, 9ème Chambre Sécurité Sociale, arrêt du 21 avril 2021, n°19/00408 </a:t>
            </a:r>
          </a:p>
        </p:txBody>
      </p:sp>
      <p:pic>
        <p:nvPicPr>
          <p:cNvPr id="32" name="Image 31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45019D41-CA45-802E-58E6-89ECDC4ABC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3133811"/>
            <a:ext cx="7832042" cy="7153189"/>
          </a:xfrm>
          <a:prstGeom prst="rect">
            <a:avLst/>
          </a:prstGeom>
        </p:spPr>
      </p:pic>
      <p:pic>
        <p:nvPicPr>
          <p:cNvPr id="38" name="Image 37">
            <a:extLst>
              <a:ext uri="{FF2B5EF4-FFF2-40B4-BE49-F238E27FC236}">
                <a16:creationId xmlns:a16="http://schemas.microsoft.com/office/drawing/2014/main" id="{B160F923-F2D1-6E9D-6965-C6D00FBFE3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  <p:grpSp>
        <p:nvGrpSpPr>
          <p:cNvPr id="41" name="Groupe 40">
            <a:extLst>
              <a:ext uri="{FF2B5EF4-FFF2-40B4-BE49-F238E27FC236}">
                <a16:creationId xmlns:a16="http://schemas.microsoft.com/office/drawing/2014/main" id="{F5E0A763-D884-451C-1742-9C4E6551D121}"/>
              </a:ext>
            </a:extLst>
          </p:cNvPr>
          <p:cNvGrpSpPr/>
          <p:nvPr/>
        </p:nvGrpSpPr>
        <p:grpSpPr>
          <a:xfrm>
            <a:off x="0" y="217197"/>
            <a:ext cx="18288000" cy="2843912"/>
            <a:chOff x="0" y="217197"/>
            <a:chExt cx="18288000" cy="2843912"/>
          </a:xfrm>
        </p:grpSpPr>
        <p:sp>
          <p:nvSpPr>
            <p:cNvPr id="40" name="AutoShape 2">
              <a:extLst>
                <a:ext uri="{FF2B5EF4-FFF2-40B4-BE49-F238E27FC236}">
                  <a16:creationId xmlns:a16="http://schemas.microsoft.com/office/drawing/2014/main" id="{243051F2-74A2-19E6-ADC5-2778F4A12988}"/>
                </a:ext>
              </a:extLst>
            </p:cNvPr>
            <p:cNvSpPr/>
            <p:nvPr/>
          </p:nvSpPr>
          <p:spPr>
            <a:xfrm>
              <a:off x="0" y="2260476"/>
              <a:ext cx="18288000" cy="157159"/>
            </a:xfrm>
            <a:prstGeom prst="rect">
              <a:avLst/>
            </a:prstGeom>
            <a:solidFill>
              <a:srgbClr val="CB9E60">
                <a:alpha val="58000"/>
              </a:srgbClr>
            </a:solidFill>
          </p:spPr>
          <p:txBody>
            <a:bodyPr/>
            <a:lstStyle/>
            <a:p>
              <a:endParaRPr lang="fr-FR" dirty="0"/>
            </a:p>
          </p:txBody>
        </p:sp>
        <p:grpSp>
          <p:nvGrpSpPr>
            <p:cNvPr id="25" name="Groupe 24">
              <a:extLst>
                <a:ext uri="{FF2B5EF4-FFF2-40B4-BE49-F238E27FC236}">
                  <a16:creationId xmlns:a16="http://schemas.microsoft.com/office/drawing/2014/main" id="{44852F41-2F27-F7AD-2955-669FD05C9D2D}"/>
                </a:ext>
              </a:extLst>
            </p:cNvPr>
            <p:cNvGrpSpPr/>
            <p:nvPr/>
          </p:nvGrpSpPr>
          <p:grpSpPr>
            <a:xfrm>
              <a:off x="0" y="217197"/>
              <a:ext cx="18288000" cy="2843912"/>
              <a:chOff x="0" y="266697"/>
              <a:chExt cx="18288000" cy="2843912"/>
            </a:xfrm>
          </p:grpSpPr>
          <p:grpSp>
            <p:nvGrpSpPr>
              <p:cNvPr id="19" name="Groupe 18">
                <a:extLst>
                  <a:ext uri="{FF2B5EF4-FFF2-40B4-BE49-F238E27FC236}">
                    <a16:creationId xmlns:a16="http://schemas.microsoft.com/office/drawing/2014/main" id="{538C5FEA-3D71-4357-77CD-B0A0FA3E688D}"/>
                  </a:ext>
                </a:extLst>
              </p:cNvPr>
              <p:cNvGrpSpPr/>
              <p:nvPr/>
            </p:nvGrpSpPr>
            <p:grpSpPr>
              <a:xfrm>
                <a:off x="0" y="779992"/>
                <a:ext cx="18288000" cy="1529108"/>
                <a:chOff x="0" y="606931"/>
                <a:chExt cx="18288000" cy="1529108"/>
              </a:xfrm>
            </p:grpSpPr>
            <p:sp>
              <p:nvSpPr>
                <p:cNvPr id="18" name="AutoShape 2">
                  <a:extLst>
                    <a:ext uri="{FF2B5EF4-FFF2-40B4-BE49-F238E27FC236}">
                      <a16:creationId xmlns:a16="http://schemas.microsoft.com/office/drawing/2014/main" id="{44EBB87E-EBAF-046B-34B1-EEA75473D0FC}"/>
                    </a:ext>
                  </a:extLst>
                </p:cNvPr>
                <p:cNvSpPr/>
                <p:nvPr/>
              </p:nvSpPr>
              <p:spPr>
                <a:xfrm>
                  <a:off x="13851842" y="609512"/>
                  <a:ext cx="4436158" cy="1526527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/>
                <a:lstStyle/>
                <a:p>
                  <a:endParaRPr lang="fr-FR" dirty="0"/>
                </a:p>
              </p:txBody>
            </p:sp>
            <p:sp>
              <p:nvSpPr>
                <p:cNvPr id="2" name="AutoShape 2"/>
                <p:cNvSpPr/>
                <p:nvPr/>
              </p:nvSpPr>
              <p:spPr>
                <a:xfrm>
                  <a:off x="0" y="606931"/>
                  <a:ext cx="13851842" cy="1526527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/>
                <a:lstStyle/>
                <a:p>
                  <a:endParaRPr lang="fr-FR" dirty="0"/>
                </a:p>
              </p:txBody>
            </p:sp>
            <p:sp>
              <p:nvSpPr>
                <p:cNvPr id="6" name="TextBox 6"/>
                <p:cNvSpPr txBox="1"/>
                <p:nvPr/>
              </p:nvSpPr>
              <p:spPr>
                <a:xfrm>
                  <a:off x="1946766" y="1142245"/>
                  <a:ext cx="10854834" cy="642676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pPr marL="0" lvl="0" indent="0">
                    <a:lnSpc>
                      <a:spcPts val="5392"/>
                    </a:lnSpc>
                  </a:pPr>
                  <a:r>
                    <a:rPr lang="en-US" sz="4400" b="1" spc="-37" dirty="0">
                      <a:solidFill>
                        <a:schemeClr val="bg1"/>
                      </a:solidFill>
                      <a:latin typeface="Helvetica Neue" panose="02000503000000020004" pitchFamily="2" charset="0"/>
                      <a:ea typeface="Helvetica Neue" panose="02000503000000020004" pitchFamily="2" charset="0"/>
                      <a:cs typeface="Helvetica Neue" panose="02000503000000020004" pitchFamily="2" charset="0"/>
                    </a:rPr>
                    <a:t>JURISPRUDENCE DE MAÎTRE ROUSSEL</a:t>
                  </a:r>
                </a:p>
              </p:txBody>
            </p:sp>
          </p:grpSp>
          <p:pic>
            <p:nvPicPr>
              <p:cNvPr id="17" name="Image 16" descr="Une image contenant Visage humain, habits, personne, portrait&#10;&#10;Description générée automatiquement">
                <a:extLst>
                  <a:ext uri="{FF2B5EF4-FFF2-40B4-BE49-F238E27FC236}">
                    <a16:creationId xmlns:a16="http://schemas.microsoft.com/office/drawing/2014/main" id="{340D086B-60EB-0D25-FD61-AE32C05893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851842" y="266697"/>
                <a:ext cx="2743200" cy="2843912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4880745" cy="1031930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sp>
        <p:nvSpPr>
          <p:cNvPr id="3" name="TextBox 3"/>
          <p:cNvSpPr txBox="1"/>
          <p:nvPr/>
        </p:nvSpPr>
        <p:spPr>
          <a:xfrm>
            <a:off x="-1" y="1009131"/>
            <a:ext cx="4880745" cy="2215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Faits</a:t>
            </a:r>
          </a:p>
          <a:p>
            <a:pPr algn="ctr"/>
            <a:r>
              <a:rPr lang="en-US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-</a:t>
            </a:r>
          </a:p>
          <a:p>
            <a:pPr algn="ctr"/>
            <a:r>
              <a:rPr lang="en-US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2015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867400" y="1009131"/>
            <a:ext cx="11948472" cy="82687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En 2015, Mme L, salariée de la Ligue Bretagne de Football (LBF), est </a:t>
            </a:r>
            <a:r>
              <a:rPr lang="fr-FR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victime d’un accident du travail </a:t>
            </a: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alors qu’elle anime une séance d’entraînement sur </a:t>
            </a:r>
            <a:r>
              <a:rPr lang="fr-FR" sz="3200" u="sng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un terrain mis à disposition de la Ligue par la ville de Rennes.</a:t>
            </a:r>
          </a:p>
          <a:p>
            <a:pPr algn="just">
              <a:lnSpc>
                <a:spcPts val="4969"/>
              </a:lnSpc>
            </a:pPr>
            <a:endParaRPr lang="fr-FR" sz="32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Le certificat médical initial fait état d’une </a:t>
            </a:r>
            <a:r>
              <a:rPr lang="fr-FR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entorse du genou gauche. </a:t>
            </a:r>
            <a:endParaRPr lang="fr-FR" sz="32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algn="just">
              <a:lnSpc>
                <a:spcPts val="4969"/>
              </a:lnSpc>
            </a:pPr>
            <a:endParaRPr lang="fr-FR" sz="3200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La CPAM du Morbihan </a:t>
            </a:r>
            <a:r>
              <a:rPr lang="fr-FR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reconnaît le caractère professionnel de l’accident</a:t>
            </a: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et fixe le </a:t>
            </a:r>
            <a:r>
              <a:rPr lang="fr-FR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taux d’IPP à 8%, porté à 15% </a:t>
            </a: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par un jugement rendu en 2017 par le Tribunal du Contentieux de l’Incapacité de Rennes, ramené en 2022 à </a:t>
            </a:r>
            <a:r>
              <a:rPr lang="fr-FR" sz="3200" b="1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10% </a:t>
            </a:r>
            <a:r>
              <a:rPr lang="fr-FR" sz="3200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à la suite d’un arrêt rendu par la CNITAAT.</a:t>
            </a: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1605E271-803A-7042-F0E2-7857020E4AB8}"/>
              </a:ext>
            </a:extLst>
          </p:cNvPr>
          <p:cNvSpPr/>
          <p:nvPr/>
        </p:nvSpPr>
        <p:spPr>
          <a:xfrm>
            <a:off x="4880745" y="0"/>
            <a:ext cx="228600" cy="10319306"/>
          </a:xfrm>
          <a:prstGeom prst="rect">
            <a:avLst/>
          </a:prstGeom>
          <a:solidFill>
            <a:srgbClr val="DFC4A2"/>
          </a:solidFill>
        </p:spPr>
        <p:txBody>
          <a:bodyPr/>
          <a:lstStyle/>
          <a:p>
            <a:endParaRPr lang="fr-FR" dirty="0"/>
          </a:p>
        </p:txBody>
      </p:sp>
      <p:pic>
        <p:nvPicPr>
          <p:cNvPr id="14" name="Image 13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28640C36-0166-F847-49DB-8037CB30AB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5829300"/>
            <a:ext cx="4880745" cy="44577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C5076830-1FD0-4759-8B8C-1BF9369F68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4880745" cy="1031930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sp>
        <p:nvSpPr>
          <p:cNvPr id="3" name="TextBox 3"/>
          <p:cNvSpPr txBox="1"/>
          <p:nvPr/>
        </p:nvSpPr>
        <p:spPr>
          <a:xfrm>
            <a:off x="0" y="414867"/>
            <a:ext cx="4880745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Jugement du T.A.S.S.</a:t>
            </a:r>
          </a:p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de Vannes</a:t>
            </a:r>
          </a:p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-</a:t>
            </a:r>
          </a:p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2018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577596" y="414867"/>
            <a:ext cx="12253204" cy="101923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En 2017, Mme L saisit le T.A.S.S. de Vannes aux fins de voir reconnaître la faute inexcusable de son employeur. </a:t>
            </a:r>
          </a:p>
          <a:p>
            <a:pPr algn="just">
              <a:lnSpc>
                <a:spcPts val="4969"/>
              </a:lnSpc>
            </a:pPr>
            <a:endParaRPr lang="fr-FR" sz="3200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En 2018, le T.A.S.S rend un jugement au terme duquel il retient que 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l’accident de Mme L est dû à la faute inexcusable présumée de son employeur instituée par l’article L.4131-4 du Code du Travail :</a:t>
            </a:r>
          </a:p>
          <a:p>
            <a:pPr algn="just">
              <a:lnSpc>
                <a:spcPts val="4969"/>
              </a:lnSpc>
            </a:pPr>
            <a:endParaRPr lang="fr-FR" sz="3200" b="1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lvl="1" algn="just">
              <a:lnSpc>
                <a:spcPts val="4969"/>
              </a:lnSpc>
            </a:pPr>
            <a:r>
              <a:rPr lang="fr-FR" sz="3200" i="1" dirty="0">
                <a:solidFill>
                  <a:srgbClr val="363839"/>
                </a:solidFill>
                <a:latin typeface="Helvetica Neue" panose="02000503000000020004" pitchFamily="2" charset="0"/>
              </a:rPr>
              <a:t>« Le Tribunal constate que la preuve que la LBF a été informée par </a:t>
            </a:r>
            <a:r>
              <a:rPr lang="fr-FR" sz="3200" b="1" i="1" u="sng" dirty="0">
                <a:solidFill>
                  <a:srgbClr val="363839"/>
                </a:solidFill>
                <a:latin typeface="Helvetica Neue" panose="02000503000000020004" pitchFamily="2" charset="0"/>
              </a:rPr>
              <a:t>un délégué du personnel, </a:t>
            </a:r>
            <a:r>
              <a:rPr lang="fr-FR" sz="3200" i="1" dirty="0">
                <a:solidFill>
                  <a:srgbClr val="363839"/>
                </a:solidFill>
                <a:latin typeface="Helvetica Neue" panose="02000503000000020004" pitchFamily="2" charset="0"/>
              </a:rPr>
              <a:t>préalablement à l’accident, </a:t>
            </a:r>
            <a:r>
              <a:rPr lang="fr-FR" sz="3200" b="1" i="1" u="sng" dirty="0">
                <a:solidFill>
                  <a:srgbClr val="363839"/>
                </a:solidFill>
                <a:latin typeface="Helvetica Neue" panose="02000503000000020004" pitchFamily="2" charset="0"/>
              </a:rPr>
              <a:t>du danger que présentait le terrain incriminé</a:t>
            </a:r>
            <a:r>
              <a:rPr lang="fr-FR" sz="3200" i="1" u="sng" dirty="0">
                <a:solidFill>
                  <a:srgbClr val="363839"/>
                </a:solidFill>
                <a:latin typeface="Helvetica Neue" panose="02000503000000020004" pitchFamily="2" charset="0"/>
              </a:rPr>
              <a:t> </a:t>
            </a:r>
            <a:r>
              <a:rPr lang="fr-FR" sz="3200" i="1" dirty="0">
                <a:solidFill>
                  <a:srgbClr val="363839"/>
                </a:solidFill>
                <a:latin typeface="Helvetica Neue" panose="02000503000000020004" pitchFamily="2" charset="0"/>
              </a:rPr>
              <a:t>est apportée. »</a:t>
            </a:r>
          </a:p>
          <a:p>
            <a:pPr algn="just">
              <a:lnSpc>
                <a:spcPts val="4969"/>
              </a:lnSpc>
            </a:pPr>
            <a:endParaRPr lang="fr-FR" sz="3200" dirty="0">
              <a:solidFill>
                <a:srgbClr val="363839"/>
              </a:solidFill>
              <a:latin typeface="Helvetica Neue" panose="02000503000000020004" pitchFamily="2" charset="0"/>
            </a:endParaRPr>
          </a:p>
          <a:p>
            <a:pPr marL="342900" indent="-342900" algn="just">
              <a:lnSpc>
                <a:spcPts val="4969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</a:rPr>
              <a:t>Le Tribunal a par ailleurs constaté que la Ligue Bretagne de Football n’apportait pas la preuve que 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</a:rPr>
              <a:t>le terrain aurait été réparé après les signalements des délégués du personnel.</a:t>
            </a:r>
            <a:endParaRPr lang="fr-FR" sz="3200" i="1" dirty="0">
              <a:solidFill>
                <a:srgbClr val="363839"/>
              </a:solidFill>
              <a:latin typeface="Helvetica Neue" panose="02000503000000020004" pitchFamily="2" charset="0"/>
            </a:endParaRPr>
          </a:p>
          <a:p>
            <a:pPr algn="just">
              <a:lnSpc>
                <a:spcPts val="4969"/>
              </a:lnSpc>
            </a:pPr>
            <a:endParaRPr lang="fr-FR" sz="3200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1605E271-803A-7042-F0E2-7857020E4AB8}"/>
              </a:ext>
            </a:extLst>
          </p:cNvPr>
          <p:cNvSpPr/>
          <p:nvPr/>
        </p:nvSpPr>
        <p:spPr>
          <a:xfrm>
            <a:off x="4880745" y="0"/>
            <a:ext cx="228600" cy="10319306"/>
          </a:xfrm>
          <a:prstGeom prst="rect">
            <a:avLst/>
          </a:prstGeom>
          <a:solidFill>
            <a:srgbClr val="DFC4A2"/>
          </a:solidFill>
        </p:spPr>
        <p:txBody>
          <a:bodyPr/>
          <a:lstStyle/>
          <a:p>
            <a:endParaRPr lang="fr-FR" dirty="0"/>
          </a:p>
        </p:txBody>
      </p:sp>
      <p:pic>
        <p:nvPicPr>
          <p:cNvPr id="14" name="Image 13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28640C36-0166-F847-49DB-8037CB30AB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5909377"/>
            <a:ext cx="4880745" cy="44577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3735569-50B5-B044-E713-73EF14C1AA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884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4880745" cy="1031930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sp>
        <p:nvSpPr>
          <p:cNvPr id="3" name="TextBox 3"/>
          <p:cNvSpPr txBox="1"/>
          <p:nvPr/>
        </p:nvSpPr>
        <p:spPr>
          <a:xfrm>
            <a:off x="255342" y="652468"/>
            <a:ext cx="4414666" cy="36933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Arrêt de la Cour d’Appel de Rennes </a:t>
            </a:r>
          </a:p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-</a:t>
            </a:r>
          </a:p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2021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575425" y="652468"/>
            <a:ext cx="12268200" cy="90828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En 2019, la Ligue interjette appel du jugement.</a:t>
            </a:r>
          </a:p>
          <a:p>
            <a:pPr algn="just">
              <a:lnSpc>
                <a:spcPts val="5103"/>
              </a:lnSpc>
            </a:pPr>
            <a:endParaRPr lang="fr-FR" sz="3200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Le 21 avril 2021, la Cour d’Appel de Rennes rend un arrêt au terme duquel elle confirme le jugement rendu par le T.A.S.S. de Vannes et retient l’existence d’une</a:t>
            </a:r>
            <a:r>
              <a:rPr lang="fr-FR" sz="3200" b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faute inexcusable présumée de la Ligue Bretagne de Football </a:t>
            </a: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:</a:t>
            </a:r>
          </a:p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endParaRPr lang="fr-FR" sz="3200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lvl="1" algn="just">
              <a:lnSpc>
                <a:spcPts val="5103"/>
              </a:lnSpc>
            </a:pPr>
            <a:r>
              <a:rPr lang="fr-FR" sz="3200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« C’est par des motifs pertinents et que la Cour adopte que les premiers juges ont retenu </a:t>
            </a:r>
            <a:r>
              <a:rPr lang="fr-FR" sz="3200" b="1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la faute inexcusable de droit</a:t>
            </a:r>
            <a:r>
              <a:rPr lang="fr-FR" sz="3200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de l’employeur au visa des articles susvisés (L.4131-4, L.4611-2 et L.4611-3 du Code du Travail) en retenant que </a:t>
            </a:r>
            <a:r>
              <a:rPr lang="fr-FR" sz="3200" b="1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la LBF a été informée par un </a:t>
            </a:r>
            <a:r>
              <a:rPr lang="fr-FR" sz="3200" b="1" i="1" u="sng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délégué du personnel, </a:t>
            </a:r>
            <a:r>
              <a:rPr lang="fr-FR" sz="3200" b="1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préalablement à l’accident, </a:t>
            </a:r>
            <a:r>
              <a:rPr lang="fr-FR" sz="3200" b="1" i="1" u="sng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du danger que représentait le terrain incriminé </a:t>
            </a:r>
            <a:r>
              <a:rPr lang="fr-FR" sz="3200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(…). »</a:t>
            </a:r>
            <a:endParaRPr lang="fr-FR" sz="3200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1605E271-803A-7042-F0E2-7857020E4AB8}"/>
              </a:ext>
            </a:extLst>
          </p:cNvPr>
          <p:cNvSpPr/>
          <p:nvPr/>
        </p:nvSpPr>
        <p:spPr>
          <a:xfrm>
            <a:off x="4880745" y="0"/>
            <a:ext cx="228600" cy="10319306"/>
          </a:xfrm>
          <a:prstGeom prst="rect">
            <a:avLst/>
          </a:prstGeom>
          <a:solidFill>
            <a:srgbClr val="DFC4A2"/>
          </a:solidFill>
        </p:spPr>
        <p:txBody>
          <a:bodyPr/>
          <a:lstStyle/>
          <a:p>
            <a:endParaRPr lang="fr-FR" dirty="0"/>
          </a:p>
        </p:txBody>
      </p:sp>
      <p:pic>
        <p:nvPicPr>
          <p:cNvPr id="14" name="Image 13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28640C36-0166-F847-49DB-8037CB30AB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5829300"/>
            <a:ext cx="4880745" cy="44577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8EC1B4C-CE4A-BE5D-D611-1452601AD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494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4880745" cy="1031930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/>
          <a:lstStyle/>
          <a:p>
            <a:endParaRPr lang="fr-FR" dirty="0"/>
          </a:p>
        </p:txBody>
      </p:sp>
      <p:sp>
        <p:nvSpPr>
          <p:cNvPr id="3" name="TextBox 3"/>
          <p:cNvSpPr txBox="1"/>
          <p:nvPr/>
        </p:nvSpPr>
        <p:spPr>
          <a:xfrm>
            <a:off x="0" y="617111"/>
            <a:ext cx="4880745" cy="221599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Décision</a:t>
            </a:r>
          </a:p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-</a:t>
            </a:r>
          </a:p>
          <a:p>
            <a:pPr algn="ctr"/>
            <a:r>
              <a:rPr lang="fr-FR" sz="4800" b="1" dirty="0">
                <a:solidFill>
                  <a:srgbClr val="FFFFFF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2021</a:t>
            </a: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1605E271-803A-7042-F0E2-7857020E4AB8}"/>
              </a:ext>
            </a:extLst>
          </p:cNvPr>
          <p:cNvSpPr/>
          <p:nvPr/>
        </p:nvSpPr>
        <p:spPr>
          <a:xfrm>
            <a:off x="4880745" y="0"/>
            <a:ext cx="228600" cy="10319306"/>
          </a:xfrm>
          <a:prstGeom prst="rect">
            <a:avLst/>
          </a:prstGeom>
          <a:solidFill>
            <a:srgbClr val="DFC4A2"/>
          </a:solidFill>
        </p:spPr>
        <p:txBody>
          <a:bodyPr/>
          <a:lstStyle/>
          <a:p>
            <a:endParaRPr lang="fr-FR" dirty="0"/>
          </a:p>
        </p:txBody>
      </p:sp>
      <p:pic>
        <p:nvPicPr>
          <p:cNvPr id="14" name="Image 13" descr="Une image contenant sculpture, bronze, statue, bâtiment&#10;&#10;Description générée automatiquement">
            <a:extLst>
              <a:ext uri="{FF2B5EF4-FFF2-40B4-BE49-F238E27FC236}">
                <a16:creationId xmlns:a16="http://schemas.microsoft.com/office/drawing/2014/main" id="{28640C36-0166-F847-49DB-8037CB30AB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5" r="33748"/>
          <a:stretch/>
        </p:blipFill>
        <p:spPr>
          <a:xfrm>
            <a:off x="0" y="5829300"/>
            <a:ext cx="4880745" cy="44577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8EC1B4C-CE4A-BE5D-D611-1452601AD2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  <p:sp>
        <p:nvSpPr>
          <p:cNvPr id="6" name="TextBox 4">
            <a:extLst>
              <a:ext uri="{FF2B5EF4-FFF2-40B4-BE49-F238E27FC236}">
                <a16:creationId xmlns:a16="http://schemas.microsoft.com/office/drawing/2014/main" id="{8235DD09-2E48-B270-8607-39FEE5B5840C}"/>
              </a:ext>
            </a:extLst>
          </p:cNvPr>
          <p:cNvSpPr txBox="1"/>
          <p:nvPr/>
        </p:nvSpPr>
        <p:spPr>
          <a:xfrm>
            <a:off x="5599586" y="617111"/>
            <a:ext cx="12268200" cy="8428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lvl="1" algn="just">
              <a:lnSpc>
                <a:spcPts val="5103"/>
              </a:lnSpc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« </a:t>
            </a:r>
            <a:r>
              <a:rPr lang="fr-FR" sz="3200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Il apparaît aussi que la </a:t>
            </a:r>
            <a:r>
              <a:rPr lang="fr-FR" sz="3200" b="1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Ligue n’a pas pris les mesures suffisantes pour assurer la sécurité de Mme L et la préserver du danger auquel elle était exposée. »</a:t>
            </a:r>
          </a:p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endParaRPr lang="fr-FR" sz="3200" b="1" i="1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lvl="1" algn="just">
              <a:lnSpc>
                <a:spcPts val="5103"/>
              </a:lnSpc>
            </a:pPr>
            <a:r>
              <a:rPr lang="fr-FR" sz="3200" i="1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«La LBF ne peut par ailleurs se retrancher derrière le fait que la ville de Rennes s’est engagée aux termes de la convention de mise à disposition du terrain à garantir le bon état d’usage et de réparation, alors que </a:t>
            </a:r>
            <a:r>
              <a:rPr lang="fr-FR" sz="3200" b="1" i="1" u="sng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rien ne lui interdisait d’effectuer elle-même les travaux nécessaires ou encore de renoncer à faire usage de ce terrain. »</a:t>
            </a:r>
          </a:p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endParaRPr lang="fr-FR" sz="3200" b="1" i="1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marL="457200" indent="-457200" algn="just">
              <a:lnSpc>
                <a:spcPts val="5103"/>
              </a:lnSpc>
              <a:buFont typeface="Arial" panose="020B0604020202020204" pitchFamily="34" charset="0"/>
              <a:buChar char="•"/>
            </a:pPr>
            <a:r>
              <a:rPr lang="fr-FR" sz="3200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S’agissant des frais irrépétibles, la Ligue Bretagne de Football a été condamnée à verser à Mme L la somme de </a:t>
            </a:r>
            <a:r>
              <a:rPr lang="fr-FR" sz="3200" b="1" u="sng" dirty="0">
                <a:solidFill>
                  <a:srgbClr val="363839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8.000 €.</a:t>
            </a:r>
            <a:endParaRPr lang="fr-FR" sz="3200" b="1" i="1" dirty="0">
              <a:solidFill>
                <a:srgbClr val="363839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077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29000">
              <a:schemeClr val="bg1">
                <a:lumMod val="95000"/>
              </a:schemeClr>
            </a:gs>
            <a:gs pos="88000">
              <a:schemeClr val="bg1">
                <a:lumMod val="85000"/>
                <a:alpha val="64000"/>
              </a:schemeClr>
            </a:gs>
            <a:gs pos="100000">
              <a:schemeClr val="bg1">
                <a:lumMod val="75000"/>
                <a:alpha val="57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8584628" y="3226743"/>
            <a:ext cx="9157671" cy="46613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620"/>
              </a:lnSpc>
            </a:pPr>
            <a:endParaRPr lang="fr-FR" sz="3200" b="1" spc="-43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algn="ctr">
              <a:lnSpc>
                <a:spcPts val="4620"/>
              </a:lnSpc>
            </a:pPr>
            <a:r>
              <a:rPr lang="fr-FR" sz="3200" b="1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Vous êtes victime d'un dommage corporel ? </a:t>
            </a:r>
          </a:p>
          <a:p>
            <a:pPr algn="ctr">
              <a:lnSpc>
                <a:spcPts val="4620"/>
              </a:lnSpc>
            </a:pPr>
            <a:r>
              <a:rPr lang="fr-FR" sz="3200" i="1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(ex: accident de la route, accident médical, infection nosocomiale, accident de la vie, agression etc.)</a:t>
            </a:r>
          </a:p>
          <a:p>
            <a:pPr algn="ctr">
              <a:lnSpc>
                <a:spcPts val="4620"/>
              </a:lnSpc>
            </a:pPr>
            <a:br>
              <a:rPr lang="fr-FR" sz="3200" b="1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</a:br>
            <a:endParaRPr lang="fr-FR" sz="3200" b="1" spc="-43" dirty="0"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  <a:p>
            <a:pPr algn="ctr">
              <a:lnSpc>
                <a:spcPts val="4620"/>
              </a:lnSpc>
            </a:pPr>
            <a:r>
              <a:rPr lang="fr-FR" sz="32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Contactez</a:t>
            </a:r>
            <a:r>
              <a:rPr lang="fr-FR" sz="3200" b="1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 Maître ROUSSEL </a:t>
            </a:r>
          </a:p>
          <a:p>
            <a:pPr algn="ctr">
              <a:lnSpc>
                <a:spcPts val="4620"/>
              </a:lnSpc>
            </a:pPr>
            <a:r>
              <a:rPr lang="fr-FR" sz="32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rPr>
              <a:t>afin d'évoquer votre dossier </a:t>
            </a:r>
          </a:p>
        </p:txBody>
      </p:sp>
      <p:pic>
        <p:nvPicPr>
          <p:cNvPr id="38" name="Image 37">
            <a:extLst>
              <a:ext uri="{FF2B5EF4-FFF2-40B4-BE49-F238E27FC236}">
                <a16:creationId xmlns:a16="http://schemas.microsoft.com/office/drawing/2014/main" id="{B160F923-F2D1-6E9D-6965-C6D00FBFE3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4872" y="9715499"/>
            <a:ext cx="865828" cy="519497"/>
          </a:xfrm>
          <a:prstGeom prst="rect">
            <a:avLst/>
          </a:prstGeom>
        </p:spPr>
      </p:pic>
      <p:grpSp>
        <p:nvGrpSpPr>
          <p:cNvPr id="41" name="Groupe 40">
            <a:extLst>
              <a:ext uri="{FF2B5EF4-FFF2-40B4-BE49-F238E27FC236}">
                <a16:creationId xmlns:a16="http://schemas.microsoft.com/office/drawing/2014/main" id="{F5E0A763-D884-451C-1742-9C4E6551D121}"/>
              </a:ext>
            </a:extLst>
          </p:cNvPr>
          <p:cNvGrpSpPr/>
          <p:nvPr/>
        </p:nvGrpSpPr>
        <p:grpSpPr>
          <a:xfrm>
            <a:off x="0" y="217197"/>
            <a:ext cx="18288000" cy="2843912"/>
            <a:chOff x="0" y="217197"/>
            <a:chExt cx="18288000" cy="2843912"/>
          </a:xfrm>
        </p:grpSpPr>
        <p:sp>
          <p:nvSpPr>
            <p:cNvPr id="40" name="AutoShape 2">
              <a:extLst>
                <a:ext uri="{FF2B5EF4-FFF2-40B4-BE49-F238E27FC236}">
                  <a16:creationId xmlns:a16="http://schemas.microsoft.com/office/drawing/2014/main" id="{243051F2-74A2-19E6-ADC5-2778F4A12988}"/>
                </a:ext>
              </a:extLst>
            </p:cNvPr>
            <p:cNvSpPr/>
            <p:nvPr/>
          </p:nvSpPr>
          <p:spPr>
            <a:xfrm>
              <a:off x="0" y="2260476"/>
              <a:ext cx="18288000" cy="157159"/>
            </a:xfrm>
            <a:prstGeom prst="rect">
              <a:avLst/>
            </a:prstGeom>
            <a:solidFill>
              <a:srgbClr val="CB9E60">
                <a:alpha val="58000"/>
              </a:srgbClr>
            </a:solidFill>
          </p:spPr>
          <p:txBody>
            <a:bodyPr/>
            <a:lstStyle/>
            <a:p>
              <a:endParaRPr lang="fr-FR" dirty="0"/>
            </a:p>
          </p:txBody>
        </p:sp>
        <p:grpSp>
          <p:nvGrpSpPr>
            <p:cNvPr id="25" name="Groupe 24">
              <a:extLst>
                <a:ext uri="{FF2B5EF4-FFF2-40B4-BE49-F238E27FC236}">
                  <a16:creationId xmlns:a16="http://schemas.microsoft.com/office/drawing/2014/main" id="{44852F41-2F27-F7AD-2955-669FD05C9D2D}"/>
                </a:ext>
              </a:extLst>
            </p:cNvPr>
            <p:cNvGrpSpPr/>
            <p:nvPr/>
          </p:nvGrpSpPr>
          <p:grpSpPr>
            <a:xfrm>
              <a:off x="0" y="217197"/>
              <a:ext cx="18288000" cy="2843912"/>
              <a:chOff x="0" y="266697"/>
              <a:chExt cx="18288000" cy="2843912"/>
            </a:xfrm>
          </p:grpSpPr>
          <p:grpSp>
            <p:nvGrpSpPr>
              <p:cNvPr id="19" name="Groupe 18">
                <a:extLst>
                  <a:ext uri="{FF2B5EF4-FFF2-40B4-BE49-F238E27FC236}">
                    <a16:creationId xmlns:a16="http://schemas.microsoft.com/office/drawing/2014/main" id="{538C5FEA-3D71-4357-77CD-B0A0FA3E688D}"/>
                  </a:ext>
                </a:extLst>
              </p:cNvPr>
              <p:cNvGrpSpPr/>
              <p:nvPr/>
            </p:nvGrpSpPr>
            <p:grpSpPr>
              <a:xfrm>
                <a:off x="0" y="779992"/>
                <a:ext cx="18288000" cy="1529108"/>
                <a:chOff x="0" y="606931"/>
                <a:chExt cx="18288000" cy="1529108"/>
              </a:xfrm>
            </p:grpSpPr>
            <p:sp>
              <p:nvSpPr>
                <p:cNvPr id="18" name="AutoShape 2">
                  <a:extLst>
                    <a:ext uri="{FF2B5EF4-FFF2-40B4-BE49-F238E27FC236}">
                      <a16:creationId xmlns:a16="http://schemas.microsoft.com/office/drawing/2014/main" id="{44EBB87E-EBAF-046B-34B1-EEA75473D0FC}"/>
                    </a:ext>
                  </a:extLst>
                </p:cNvPr>
                <p:cNvSpPr/>
                <p:nvPr/>
              </p:nvSpPr>
              <p:spPr>
                <a:xfrm>
                  <a:off x="13851842" y="609512"/>
                  <a:ext cx="4436158" cy="1526527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/>
                <a:lstStyle/>
                <a:p>
                  <a:endParaRPr lang="fr-FR" dirty="0"/>
                </a:p>
              </p:txBody>
            </p:sp>
            <p:sp>
              <p:nvSpPr>
                <p:cNvPr id="2" name="AutoShape 2"/>
                <p:cNvSpPr/>
                <p:nvPr/>
              </p:nvSpPr>
              <p:spPr>
                <a:xfrm>
                  <a:off x="0" y="606931"/>
                  <a:ext cx="13851842" cy="1526527"/>
                </a:xfrm>
                <a:prstGeom prst="rect">
                  <a:avLst/>
                </a:prstGeom>
                <a:solidFill>
                  <a:schemeClr val="bg1">
                    <a:lumMod val="75000"/>
                  </a:schemeClr>
                </a:solidFill>
              </p:spPr>
              <p:txBody>
                <a:bodyPr/>
                <a:lstStyle/>
                <a:p>
                  <a:endParaRPr lang="fr-FR" dirty="0"/>
                </a:p>
              </p:txBody>
            </p:sp>
            <p:sp>
              <p:nvSpPr>
                <p:cNvPr id="6" name="TextBox 6"/>
                <p:cNvSpPr txBox="1"/>
                <p:nvPr/>
              </p:nvSpPr>
              <p:spPr>
                <a:xfrm>
                  <a:off x="1946766" y="1142245"/>
                  <a:ext cx="10854834" cy="642676"/>
                </a:xfrm>
                <a:prstGeom prst="rect">
                  <a:avLst/>
                </a:prstGeom>
              </p:spPr>
              <p:txBody>
                <a:bodyPr wrap="square" lIns="0" tIns="0" rIns="0" bIns="0" rtlCol="0" anchor="t">
                  <a:spAutoFit/>
                </a:bodyPr>
                <a:lstStyle/>
                <a:p>
                  <a:pPr marL="0" lvl="0" indent="0" algn="ctr">
                    <a:lnSpc>
                      <a:spcPts val="5392"/>
                    </a:lnSpc>
                  </a:pPr>
                  <a:r>
                    <a:rPr lang="en-US" sz="4400" b="1" spc="-37" dirty="0">
                      <a:solidFill>
                        <a:schemeClr val="bg1"/>
                      </a:solidFill>
                      <a:latin typeface="Helvetica Neue" panose="02000503000000020004" pitchFamily="2" charset="0"/>
                      <a:ea typeface="Helvetica Neue" panose="02000503000000020004" pitchFamily="2" charset="0"/>
                      <a:cs typeface="Helvetica Neue" panose="02000503000000020004" pitchFamily="2" charset="0"/>
                    </a:rPr>
                    <a:t>Information &amp; Contact </a:t>
                  </a:r>
                </a:p>
              </p:txBody>
            </p:sp>
          </p:grpSp>
          <p:pic>
            <p:nvPicPr>
              <p:cNvPr id="17" name="Image 16" descr="Une image contenant Visage humain, habits, personne, portrait&#10;&#10;Description générée automatiquement">
                <a:extLst>
                  <a:ext uri="{FF2B5EF4-FFF2-40B4-BE49-F238E27FC236}">
                    <a16:creationId xmlns:a16="http://schemas.microsoft.com/office/drawing/2014/main" id="{340D086B-60EB-0D25-FD61-AE32C05893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851842" y="266697"/>
                <a:ext cx="2743200" cy="2843912"/>
              </a:xfrm>
              <a:prstGeom prst="rect">
                <a:avLst/>
              </a:prstGeom>
            </p:spPr>
          </p:pic>
        </p:grpSp>
      </p:grpSp>
      <p:grpSp>
        <p:nvGrpSpPr>
          <p:cNvPr id="3" name="Groupe 2">
            <a:extLst>
              <a:ext uri="{FF2B5EF4-FFF2-40B4-BE49-F238E27FC236}">
                <a16:creationId xmlns:a16="http://schemas.microsoft.com/office/drawing/2014/main" id="{9741F35D-CA39-5461-1D01-095082B99211}"/>
              </a:ext>
            </a:extLst>
          </p:cNvPr>
          <p:cNvGrpSpPr/>
          <p:nvPr/>
        </p:nvGrpSpPr>
        <p:grpSpPr>
          <a:xfrm>
            <a:off x="396743" y="3490959"/>
            <a:ext cx="8899657" cy="6757941"/>
            <a:chOff x="396743" y="2762892"/>
            <a:chExt cx="8899657" cy="6757941"/>
          </a:xfrm>
        </p:grpSpPr>
        <p:sp>
          <p:nvSpPr>
            <p:cNvPr id="7" name="TextBox 5">
              <a:extLst>
                <a:ext uri="{FF2B5EF4-FFF2-40B4-BE49-F238E27FC236}">
                  <a16:creationId xmlns:a16="http://schemas.microsoft.com/office/drawing/2014/main" id="{FB9A6993-4AF2-941D-0A8A-07BE347CD8B5}"/>
                </a:ext>
              </a:extLst>
            </p:cNvPr>
            <p:cNvSpPr txBox="1"/>
            <p:nvPr/>
          </p:nvSpPr>
          <p:spPr>
            <a:xfrm>
              <a:off x="1569156" y="2816434"/>
              <a:ext cx="7727244" cy="670439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4620"/>
                </a:lnSpc>
              </a:pPr>
              <a:r>
                <a:rPr lang="fr-FR" sz="3200" b="1" spc="-43" dirty="0">
                  <a:solidFill>
                    <a:srgbClr val="CB9E60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Numéro</a:t>
              </a:r>
              <a:r>
                <a:rPr lang="fr-FR" sz="3200" spc="-43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 </a:t>
              </a:r>
              <a:endParaRPr lang="fr-FR" sz="28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  <a:p>
              <a:pPr>
                <a:lnSpc>
                  <a:spcPts val="4620"/>
                </a:lnSpc>
              </a:pPr>
              <a:r>
                <a:rPr lang="fr-FR" sz="2800" spc="-43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02 85 52 03 87</a:t>
              </a:r>
              <a:endParaRPr lang="fr-FR" sz="32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  <a:p>
              <a:pPr>
                <a:lnSpc>
                  <a:spcPts val="4620"/>
                </a:lnSpc>
              </a:pPr>
              <a:endParaRPr lang="fr-FR" sz="32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  <a:p>
              <a:pPr>
                <a:lnSpc>
                  <a:spcPts val="4620"/>
                </a:lnSpc>
              </a:pPr>
              <a:r>
                <a:rPr lang="fr-FR" sz="3200" b="1" spc="-43" dirty="0">
                  <a:solidFill>
                    <a:srgbClr val="CB9E60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Mail</a:t>
              </a:r>
            </a:p>
            <a:p>
              <a:pPr>
                <a:lnSpc>
                  <a:spcPts val="4620"/>
                </a:lnSpc>
              </a:pPr>
              <a:r>
                <a:rPr lang="fr-FR" sz="2800" spc="-43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  <a:hlinkClick r:id="rId5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cabinet@rousselavocat.com</a:t>
              </a:r>
              <a:endParaRPr lang="fr-FR" sz="28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  <a:p>
              <a:pPr algn="l" fontAlgn="base"/>
              <a:endParaRPr lang="fr-FR" sz="32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  <a:p>
              <a:pPr algn="l" fontAlgn="base"/>
              <a:r>
                <a:rPr lang="fr-FR" sz="3200" b="1" spc="-43" dirty="0">
                  <a:solidFill>
                    <a:srgbClr val="CB9E60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Site</a:t>
              </a:r>
            </a:p>
            <a:p>
              <a:pPr algn="l" fontAlgn="base"/>
              <a:r>
                <a:rPr lang="fr-FR" sz="2800" spc="-43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https://www.rousselavocat.com/</a:t>
              </a:r>
              <a:endParaRPr lang="fr-FR" sz="28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  <a:p>
              <a:pPr algn="l" fontAlgn="base"/>
              <a:endParaRPr lang="fr-FR" sz="32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  <a:p>
              <a:pPr algn="l" fontAlgn="base"/>
              <a:r>
                <a:rPr lang="fr-FR" sz="3200" b="1" spc="-43" dirty="0">
                  <a:solidFill>
                    <a:srgbClr val="CB9E60"/>
                  </a:solidFill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Adresse</a:t>
              </a:r>
            </a:p>
            <a:p>
              <a:pPr algn="l" fontAlgn="base"/>
              <a:r>
                <a:rPr lang="fr-FR" sz="2800" spc="-43" dirty="0">
                  <a:latin typeface="Helvetica Neue" panose="02000503000000020004" pitchFamily="2" charset="0"/>
                  <a:ea typeface="Helvetica Neue" panose="02000503000000020004" pitchFamily="2" charset="0"/>
                  <a:cs typeface="Helvetica Neue" panose="02000503000000020004" pitchFamily="2" charset="0"/>
                </a:rPr>
                <a:t>11 rue Franklin - 44000 NANTES</a:t>
              </a:r>
            </a:p>
            <a:p>
              <a:pPr algn="l" fontAlgn="base"/>
              <a:endParaRPr lang="fr-FR" sz="32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  <a:p>
              <a:pPr algn="l" fontAlgn="base"/>
              <a:endParaRPr lang="fr-FR" sz="2800" spc="-43" dirty="0"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endParaRPr>
            </a:p>
          </p:txBody>
        </p:sp>
        <p:pic>
          <p:nvPicPr>
            <p:cNvPr id="9" name="Graphique 8" descr="Téléphone avec un remplissage uni">
              <a:extLst>
                <a:ext uri="{FF2B5EF4-FFF2-40B4-BE49-F238E27FC236}">
                  <a16:creationId xmlns:a16="http://schemas.microsoft.com/office/drawing/2014/main" id="{3D931AA2-A4C5-A793-453B-A07B3F37551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96743" y="2762892"/>
              <a:ext cx="914400" cy="914400"/>
            </a:xfrm>
            <a:prstGeom prst="rect">
              <a:avLst/>
            </a:prstGeom>
          </p:spPr>
        </p:pic>
        <p:pic>
          <p:nvPicPr>
            <p:cNvPr id="13" name="Graphique 12" descr="Adresse de courrier avec un remplissage uni">
              <a:extLst>
                <a:ext uri="{FF2B5EF4-FFF2-40B4-BE49-F238E27FC236}">
                  <a16:creationId xmlns:a16="http://schemas.microsoft.com/office/drawing/2014/main" id="{EC4397F5-1E7D-E94C-4D3D-26079EF0FD9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26431" y="4686300"/>
              <a:ext cx="914400" cy="914400"/>
            </a:xfrm>
            <a:prstGeom prst="rect">
              <a:avLst/>
            </a:prstGeom>
          </p:spPr>
        </p:pic>
        <p:pic>
          <p:nvPicPr>
            <p:cNvPr id="15" name="Graphique 14" descr="À vendre avec un remplissage uni">
              <a:extLst>
                <a:ext uri="{FF2B5EF4-FFF2-40B4-BE49-F238E27FC236}">
                  <a16:creationId xmlns:a16="http://schemas.microsoft.com/office/drawing/2014/main" id="{DCD1C191-DBDA-7DF6-2376-2DB2F98392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398722" y="7618718"/>
              <a:ext cx="914400" cy="914400"/>
            </a:xfrm>
            <a:prstGeom prst="rect">
              <a:avLst/>
            </a:prstGeom>
          </p:spPr>
        </p:pic>
        <p:pic>
          <p:nvPicPr>
            <p:cNvPr id="20" name="Graphique 19" descr="Internet avec un remplissage uni">
              <a:extLst>
                <a:ext uri="{FF2B5EF4-FFF2-40B4-BE49-F238E27FC236}">
                  <a16:creationId xmlns:a16="http://schemas.microsoft.com/office/drawing/2014/main" id="{A4CFC7EB-3F47-22E1-E38D-8690C2773A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396743" y="6152509"/>
              <a:ext cx="914400" cy="914400"/>
            </a:xfrm>
            <a:prstGeom prst="rect">
              <a:avLst/>
            </a:prstGeom>
          </p:spPr>
        </p:pic>
      </p:grpSp>
      <p:sp>
        <p:nvSpPr>
          <p:cNvPr id="21" name="Flèche vers le bas 20">
            <a:extLst>
              <a:ext uri="{FF2B5EF4-FFF2-40B4-BE49-F238E27FC236}">
                <a16:creationId xmlns:a16="http://schemas.microsoft.com/office/drawing/2014/main" id="{7C7585CC-9DC1-D7FD-4834-AF6FAC89D709}"/>
              </a:ext>
            </a:extLst>
          </p:cNvPr>
          <p:cNvSpPr/>
          <p:nvPr/>
        </p:nvSpPr>
        <p:spPr>
          <a:xfrm>
            <a:off x="12909749" y="5780713"/>
            <a:ext cx="609600" cy="743591"/>
          </a:xfrm>
          <a:prstGeom prst="downArrow">
            <a:avLst/>
          </a:prstGeom>
          <a:solidFill>
            <a:srgbClr val="CB9E60"/>
          </a:solidFill>
          <a:ln>
            <a:solidFill>
              <a:srgbClr val="CB9E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 : coins arrondis 21">
            <a:hlinkClick r:id="rId15" tooltip="Prendre RDV"/>
            <a:extLst>
              <a:ext uri="{FF2B5EF4-FFF2-40B4-BE49-F238E27FC236}">
                <a16:creationId xmlns:a16="http://schemas.microsoft.com/office/drawing/2014/main" id="{071EDC1B-328B-FB59-2254-42CF73734CC0}"/>
              </a:ext>
            </a:extLst>
          </p:cNvPr>
          <p:cNvSpPr/>
          <p:nvPr/>
        </p:nvSpPr>
        <p:spPr>
          <a:xfrm>
            <a:off x="10932688" y="8324900"/>
            <a:ext cx="4563721" cy="953782"/>
          </a:xfrm>
          <a:prstGeom prst="roundRect">
            <a:avLst>
              <a:gd name="adj" fmla="val 46528"/>
            </a:avLst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b="1" u="sng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9B0E1F5D-1C4D-E51D-333F-D53BBF70D734}"/>
              </a:ext>
            </a:extLst>
          </p:cNvPr>
          <p:cNvSpPr txBox="1"/>
          <p:nvPr/>
        </p:nvSpPr>
        <p:spPr>
          <a:xfrm>
            <a:off x="11119048" y="8370388"/>
            <a:ext cx="419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Prendre RDV</a:t>
            </a:r>
            <a:endParaRPr lang="fr-FR" sz="4000" b="1" dirty="0">
              <a:solidFill>
                <a:schemeClr val="bg1"/>
              </a:solidFill>
              <a:latin typeface="Helvetica Neue" panose="02000503000000020004" pitchFamily="2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787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633</Words>
  <Application>Microsoft Office PowerPoint</Application>
  <PresentationFormat>Personnalisé</PresentationFormat>
  <Paragraphs>61</Paragraphs>
  <Slides>6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Calibri</vt:lpstr>
      <vt:lpstr>Helvetica Neue</vt:lpstr>
      <vt:lpstr>Arial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Vert et Blanc Simple Soins de Santé Pitch Deck Présentation</dc:title>
  <dc:creator>Aurore</dc:creator>
  <cp:lastModifiedBy>Aurore Roussel</cp:lastModifiedBy>
  <cp:revision>12</cp:revision>
  <cp:lastPrinted>2023-12-22T17:41:22Z</cp:lastPrinted>
  <dcterms:created xsi:type="dcterms:W3CDTF">2006-08-16T00:00:00Z</dcterms:created>
  <dcterms:modified xsi:type="dcterms:W3CDTF">2024-01-03T15:30:46Z</dcterms:modified>
  <dc:identifier>DAF2BMUYiPs</dc:identifier>
</cp:coreProperties>
</file>