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0" name="Rectangle 139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753" y="640080"/>
            <a:ext cx="2800511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br>
              <a:rPr lang="en-US" sz="4300" dirty="0"/>
            </a:br>
            <a:r>
              <a:rPr lang="en-US" sz="4300" dirty="0"/>
              <a:t>Femmes dans la </a:t>
            </a:r>
            <a:r>
              <a:rPr lang="en-US" sz="4300" dirty="0" err="1"/>
              <a:t>ville</a:t>
            </a:r>
            <a:br>
              <a:rPr lang="en-US" sz="4300" dirty="0"/>
            </a:br>
            <a:br>
              <a:rPr lang="en-US" sz="4300" dirty="0"/>
            </a:br>
            <a:endParaRPr lang="en-US" sz="4300" dirty="0"/>
          </a:p>
        </p:txBody>
      </p:sp>
      <p:sp>
        <p:nvSpPr>
          <p:cNvPr id="14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7753" y="4409267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80C653B7-0641-41D5-B0C5-6EF9C59D5A72.jpeg"/>
          <p:cNvPicPr>
            <a:picLocks noChangeAspect="1"/>
          </p:cNvPicPr>
          <p:nvPr/>
        </p:nvPicPr>
        <p:blipFill>
          <a:blip r:embed="rId2"/>
          <a:srcRect t="311" r="-2" b="6636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5551AF34-69F4-4EB9-8DF9-92EB7C3361DB.jpeg">
            <a:extLst>
              <a:ext uri="{FF2B5EF4-FFF2-40B4-BE49-F238E27FC236}">
                <a16:creationId xmlns:a16="http://schemas.microsoft.com/office/drawing/2014/main" id="{81B30F34-698B-10C2-06AE-8F70B164A2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983" y="643466"/>
            <a:ext cx="5000032" cy="557106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48721"/>
            <a:ext cx="3530753" cy="12256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3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TABLE RONDE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23904" y="1749756"/>
            <a:ext cx="3538728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73326" y="1909192"/>
            <a:ext cx="3439885" cy="3647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bg1"/>
              </a:solidFill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1700" dirty="0">
                <a:solidFill>
                  <a:schemeClr val="bg1"/>
                </a:solidFill>
              </a:rPr>
              <a:t>Elise </a:t>
            </a:r>
            <a:r>
              <a:rPr lang="en-US" sz="1700" dirty="0" err="1">
                <a:solidFill>
                  <a:schemeClr val="bg1"/>
                </a:solidFill>
              </a:rPr>
              <a:t>Devieilhe</a:t>
            </a:r>
            <a:r>
              <a:rPr lang="en-US" sz="1700" dirty="0">
                <a:solidFill>
                  <a:schemeClr val="bg1"/>
                </a:solidFill>
              </a:rPr>
              <a:t> : </a:t>
            </a:r>
            <a:r>
              <a:rPr lang="en-US" sz="1700" dirty="0" err="1">
                <a:solidFill>
                  <a:schemeClr val="bg1"/>
                </a:solidFill>
              </a:rPr>
              <a:t>sociologue</a:t>
            </a:r>
            <a:r>
              <a:rPr lang="en-US" sz="1700" dirty="0">
                <a:solidFill>
                  <a:schemeClr val="bg1"/>
                </a:solidFill>
              </a:rPr>
              <a:t> de </a:t>
            </a:r>
            <a:r>
              <a:rPr lang="en-US" sz="1700" dirty="0" err="1">
                <a:solidFill>
                  <a:schemeClr val="bg1"/>
                </a:solidFill>
              </a:rPr>
              <a:t>l'association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Epicène</a:t>
            </a:r>
            <a:endParaRPr lang="en-US" sz="1700" dirty="0">
              <a:solidFill>
                <a:schemeClr val="bg1"/>
              </a:solidFill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700" dirty="0">
              <a:solidFill>
                <a:schemeClr val="bg1"/>
              </a:solidFill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700" dirty="0">
              <a:solidFill>
                <a:schemeClr val="bg1"/>
              </a:solidFill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1700" dirty="0">
                <a:solidFill>
                  <a:schemeClr val="bg1"/>
                </a:solidFill>
              </a:rPr>
              <a:t>Ingrid </a:t>
            </a:r>
            <a:r>
              <a:rPr lang="en-US" sz="1700" dirty="0" err="1">
                <a:solidFill>
                  <a:schemeClr val="bg1"/>
                </a:solidFill>
              </a:rPr>
              <a:t>Desrues</a:t>
            </a:r>
            <a:r>
              <a:rPr lang="en-US" sz="1700" dirty="0">
                <a:solidFill>
                  <a:schemeClr val="bg1"/>
                </a:solidFill>
              </a:rPr>
              <a:t> : </a:t>
            </a:r>
            <a:r>
              <a:rPr lang="en-US" sz="1700" dirty="0" err="1">
                <a:solidFill>
                  <a:schemeClr val="bg1"/>
                </a:solidFill>
              </a:rPr>
              <a:t>avocate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spécialiste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en</a:t>
            </a:r>
            <a:r>
              <a:rPr lang="en-US" sz="1700" dirty="0">
                <a:solidFill>
                  <a:schemeClr val="bg1"/>
                </a:solidFill>
              </a:rPr>
              <a:t> droit de la </a:t>
            </a:r>
            <a:r>
              <a:rPr lang="en-US" sz="1700" dirty="0" err="1">
                <a:solidFill>
                  <a:schemeClr val="bg1"/>
                </a:solidFill>
              </a:rPr>
              <a:t>famille</a:t>
            </a:r>
            <a:r>
              <a:rPr lang="en-US" sz="1700" dirty="0">
                <a:solidFill>
                  <a:schemeClr val="bg1"/>
                </a:solidFill>
              </a:rPr>
              <a:t>, des </a:t>
            </a:r>
            <a:r>
              <a:rPr lang="en-US" sz="1700" dirty="0" err="1">
                <a:solidFill>
                  <a:schemeClr val="bg1"/>
                </a:solidFill>
              </a:rPr>
              <a:t>personnes</a:t>
            </a:r>
            <a:r>
              <a:rPr lang="en-US" sz="1700" dirty="0">
                <a:solidFill>
                  <a:schemeClr val="bg1"/>
                </a:solidFill>
              </a:rPr>
              <a:t> et de </a:t>
            </a:r>
            <a:r>
              <a:rPr lang="en-US" sz="1700" dirty="0" err="1">
                <a:solidFill>
                  <a:schemeClr val="bg1"/>
                </a:solidFill>
              </a:rPr>
              <a:t>leur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patrimoine</a:t>
            </a:r>
            <a:r>
              <a:rPr lang="en-US" sz="1700" dirty="0">
                <a:solidFill>
                  <a:schemeClr val="bg1"/>
                </a:solidFill>
              </a:rPr>
              <a:t>, avec </a:t>
            </a:r>
            <a:r>
              <a:rPr lang="en-US" sz="1700" dirty="0" err="1">
                <a:solidFill>
                  <a:schemeClr val="bg1"/>
                </a:solidFill>
              </a:rPr>
              <a:t>une</a:t>
            </a:r>
            <a:r>
              <a:rPr lang="en-US" sz="1700" dirty="0">
                <a:solidFill>
                  <a:schemeClr val="bg1"/>
                </a:solidFill>
              </a:rPr>
              <a:t> qualification </a:t>
            </a:r>
            <a:r>
              <a:rPr lang="en-US" sz="1700" dirty="0" err="1">
                <a:solidFill>
                  <a:schemeClr val="bg1"/>
                </a:solidFill>
              </a:rPr>
              <a:t>spécifique</a:t>
            </a:r>
            <a:r>
              <a:rPr lang="en-US" sz="1700" dirty="0">
                <a:solidFill>
                  <a:schemeClr val="bg1"/>
                </a:solidFill>
              </a:rPr>
              <a:t> dans la protection des </a:t>
            </a:r>
            <a:r>
              <a:rPr lang="en-US" sz="1700" dirty="0" err="1">
                <a:solidFill>
                  <a:schemeClr val="bg1"/>
                </a:solidFill>
              </a:rPr>
              <a:t>victimes</a:t>
            </a:r>
            <a:r>
              <a:rPr lang="en-US" sz="1700" dirty="0">
                <a:solidFill>
                  <a:schemeClr val="bg1"/>
                </a:solidFill>
              </a:rPr>
              <a:t> de violences </a:t>
            </a:r>
            <a:r>
              <a:rPr lang="en-US" sz="1700" dirty="0" err="1">
                <a:solidFill>
                  <a:schemeClr val="bg1"/>
                </a:solidFill>
              </a:rPr>
              <a:t>intrafamiliales</a:t>
            </a:r>
            <a:endParaRPr lang="en-US" sz="1700" dirty="0">
              <a:solidFill>
                <a:schemeClr val="bg1"/>
              </a:solidFill>
            </a:endParaRPr>
          </a:p>
        </p:txBody>
      </p:sp>
      <p:pic>
        <p:nvPicPr>
          <p:cNvPr id="4" name="Picture 3" descr="EDCBCEC0-E0EA-4450-97E2-DECE12C99362.jpeg"/>
          <p:cNvPicPr>
            <a:picLocks noChangeAspect="1"/>
          </p:cNvPicPr>
          <p:nvPr/>
        </p:nvPicPr>
        <p:blipFill>
          <a:blip r:embed="rId2"/>
          <a:srcRect t="10667" r="-2" b="29165"/>
          <a:stretch/>
        </p:blipFill>
        <p:spPr>
          <a:xfrm>
            <a:off x="4894089" y="1"/>
            <a:ext cx="4249911" cy="3398024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A240C79-242E-4918-9F28-B101847D1C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891707" y="3386960"/>
            <a:ext cx="4252293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25520" y="5707672"/>
            <a:ext cx="3535498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9972D008-051B-4E9E-8013-D8D71B7636F3.jpeg"/>
          <p:cNvPicPr>
            <a:picLocks noChangeAspect="1"/>
          </p:cNvPicPr>
          <p:nvPr/>
        </p:nvPicPr>
        <p:blipFill>
          <a:blip r:embed="rId3"/>
          <a:srcRect l="18792" r="1" b="1"/>
          <a:stretch/>
        </p:blipFill>
        <p:spPr>
          <a:xfrm>
            <a:off x="4891707" y="3398024"/>
            <a:ext cx="4252293" cy="34690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 que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l’affaire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Mazan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dit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dirty="0"/>
              <a:t>…</a:t>
            </a:r>
            <a:br>
              <a:rPr lang="en-US" sz="4000" dirty="0"/>
            </a:br>
            <a:r>
              <a:rPr lang="en-US" sz="4000" dirty="0"/>
              <a:t>des forces de </a:t>
            </a:r>
            <a:r>
              <a:rPr lang="en-US" sz="4000" dirty="0" err="1"/>
              <a:t>l’ordre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28650" y="1929384"/>
            <a:ext cx="78867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Accueil</a:t>
            </a:r>
            <a:r>
              <a:rPr lang="en-US" sz="1900" dirty="0"/>
              <a:t> des </a:t>
            </a:r>
            <a:r>
              <a:rPr lang="en-US" sz="1900" dirty="0" err="1"/>
              <a:t>plaintes</a:t>
            </a:r>
            <a:r>
              <a:rPr lang="en-US" sz="1900" dirty="0"/>
              <a:t> : comment les </a:t>
            </a:r>
            <a:r>
              <a:rPr lang="en-US" sz="1900" dirty="0" err="1"/>
              <a:t>plaignant</a:t>
            </a:r>
            <a:r>
              <a:rPr lang="en-US" sz="1900" dirty="0"/>
              <a:t>(e)s </a:t>
            </a:r>
            <a:r>
              <a:rPr lang="en-US" sz="1900" dirty="0" err="1"/>
              <a:t>sont-ils</a:t>
            </a:r>
            <a:r>
              <a:rPr lang="en-US" sz="1900" dirty="0"/>
              <a:t>/</a:t>
            </a:r>
            <a:r>
              <a:rPr lang="en-US" sz="1900" dirty="0" err="1"/>
              <a:t>elles</a:t>
            </a:r>
            <a:r>
              <a:rPr lang="en-US" sz="1900" dirty="0"/>
              <a:t> </a:t>
            </a:r>
            <a:r>
              <a:rPr lang="en-US" sz="1900" dirty="0" err="1"/>
              <a:t>accueilli</a:t>
            </a:r>
            <a:r>
              <a:rPr lang="en-US" sz="1900" dirty="0"/>
              <a:t>(e)s?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Quels</a:t>
            </a:r>
            <a:r>
              <a:rPr lang="en-US" sz="1900" dirty="0"/>
              <a:t> </a:t>
            </a:r>
            <a:r>
              <a:rPr lang="en-US" sz="1900" dirty="0" err="1"/>
              <a:t>moyens</a:t>
            </a:r>
            <a:r>
              <a:rPr lang="en-US" sz="1900" dirty="0"/>
              <a:t> pour </a:t>
            </a:r>
            <a:r>
              <a:rPr lang="en-US" sz="1900" dirty="0" err="1"/>
              <a:t>enquêter</a:t>
            </a:r>
            <a:r>
              <a:rPr lang="en-US" sz="19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Les </a:t>
            </a:r>
            <a:r>
              <a:rPr lang="en-US" sz="1900" dirty="0" err="1"/>
              <a:t>enquêteurs</a:t>
            </a:r>
            <a:r>
              <a:rPr lang="en-US" sz="1900" dirty="0"/>
              <a:t> </a:t>
            </a:r>
            <a:r>
              <a:rPr lang="en-US" sz="1900" dirty="0" err="1"/>
              <a:t>sont-ils</a:t>
            </a:r>
            <a:r>
              <a:rPr lang="en-US" sz="1900" dirty="0"/>
              <a:t> </a:t>
            </a:r>
            <a:r>
              <a:rPr lang="en-US" sz="1900" dirty="0" err="1"/>
              <a:t>correctement</a:t>
            </a:r>
            <a:r>
              <a:rPr lang="en-US" sz="1900" dirty="0"/>
              <a:t> </a:t>
            </a:r>
            <a:r>
              <a:rPr lang="en-US" sz="1900" dirty="0" err="1"/>
              <a:t>formés</a:t>
            </a:r>
            <a:r>
              <a:rPr lang="en-US" sz="1900" dirty="0"/>
              <a:t>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 que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l’affaire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Mazan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dit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dirty="0"/>
              <a:t>…</a:t>
            </a:r>
            <a:br>
              <a:rPr lang="en-US" sz="4000" dirty="0"/>
            </a:br>
            <a:r>
              <a:rPr lang="en-US" sz="4000" dirty="0"/>
              <a:t>de la </a:t>
            </a:r>
            <a:r>
              <a:rPr lang="en-US" sz="4000" dirty="0" err="1"/>
              <a:t>médecine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28650" y="1929384"/>
            <a:ext cx="78867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Une </a:t>
            </a:r>
            <a:r>
              <a:rPr lang="en-US" sz="1900" dirty="0" err="1"/>
              <a:t>victime</a:t>
            </a:r>
            <a:r>
              <a:rPr lang="en-US" sz="1900" dirty="0"/>
              <a:t> </a:t>
            </a:r>
            <a:r>
              <a:rPr lang="en-US" sz="1900" dirty="0" err="1"/>
              <a:t>suivie</a:t>
            </a:r>
            <a:r>
              <a:rPr lang="en-US" sz="1900" dirty="0"/>
              <a:t> pour des troubles </a:t>
            </a:r>
            <a:r>
              <a:rPr lang="en-US" sz="1900" dirty="0" err="1"/>
              <a:t>gynécologiques</a:t>
            </a:r>
            <a:r>
              <a:rPr lang="en-US" sz="1900" dirty="0"/>
              <a:t>, des </a:t>
            </a:r>
            <a:r>
              <a:rPr lang="en-US" sz="1900" dirty="0" err="1"/>
              <a:t>pertes</a:t>
            </a:r>
            <a:r>
              <a:rPr lang="en-US" sz="1900" dirty="0"/>
              <a:t> de </a:t>
            </a:r>
            <a:r>
              <a:rPr lang="en-US" sz="1900" dirty="0" err="1"/>
              <a:t>mémoire</a:t>
            </a:r>
            <a:r>
              <a:rPr lang="en-US" sz="1900" dirty="0"/>
              <a:t>...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Jamais </a:t>
            </a:r>
            <a:r>
              <a:rPr lang="en-US" sz="1900" dirty="0" err="1"/>
              <a:t>envisagé</a:t>
            </a:r>
            <a:r>
              <a:rPr lang="en-US" sz="1900" dirty="0"/>
              <a:t> : la </a:t>
            </a:r>
            <a:r>
              <a:rPr lang="en-US" sz="1900" dirty="0" err="1"/>
              <a:t>soumission</a:t>
            </a:r>
            <a:r>
              <a:rPr lang="en-US" sz="1900" dirty="0"/>
              <a:t> </a:t>
            </a:r>
            <a:r>
              <a:rPr lang="en-US" sz="1900" dirty="0" err="1"/>
              <a:t>chimique</a:t>
            </a: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Pourquoi</a:t>
            </a:r>
            <a:r>
              <a:rPr lang="en-US" sz="1900" dirty="0"/>
              <a:t> les </a:t>
            </a:r>
            <a:r>
              <a:rPr lang="en-US" sz="1900" dirty="0" err="1"/>
              <a:t>médecins</a:t>
            </a:r>
            <a:r>
              <a:rPr lang="en-US" sz="1900" dirty="0"/>
              <a:t> </a:t>
            </a:r>
            <a:r>
              <a:rPr lang="en-US" sz="1900" dirty="0" err="1"/>
              <a:t>n’y</a:t>
            </a:r>
            <a:r>
              <a:rPr lang="en-US" sz="1900" dirty="0"/>
              <a:t> </a:t>
            </a:r>
            <a:r>
              <a:rPr lang="en-US" sz="1900" dirty="0" err="1"/>
              <a:t>ont-ils</a:t>
            </a:r>
            <a:r>
              <a:rPr lang="en-US" sz="1900" dirty="0"/>
              <a:t> pas </a:t>
            </a:r>
            <a:r>
              <a:rPr lang="en-US" sz="1900" dirty="0" err="1"/>
              <a:t>songé</a:t>
            </a:r>
            <a:r>
              <a:rPr lang="en-US" sz="1900" dirty="0"/>
              <a:t>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 que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l’affaire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Mazan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dit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dirty="0"/>
              <a:t>…</a:t>
            </a:r>
            <a:br>
              <a:rPr lang="en-US" sz="4000" dirty="0"/>
            </a:br>
            <a:r>
              <a:rPr lang="en-US" sz="4000" dirty="0"/>
              <a:t>de la justice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28649" y="1929384"/>
            <a:ext cx="8013573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Combien</a:t>
            </a:r>
            <a:r>
              <a:rPr lang="en-US" sz="1900" dirty="0"/>
              <a:t> de </a:t>
            </a:r>
            <a:r>
              <a:rPr lang="en-US" sz="1900" dirty="0" err="1"/>
              <a:t>victimes</a:t>
            </a:r>
            <a:r>
              <a:rPr lang="en-US" sz="1900" dirty="0"/>
              <a:t> portent </a:t>
            </a:r>
            <a:r>
              <a:rPr lang="en-US" sz="1900" dirty="0" err="1"/>
              <a:t>plainte</a:t>
            </a:r>
            <a:r>
              <a:rPr lang="en-US" sz="19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Pourquoi</a:t>
            </a:r>
            <a:r>
              <a:rPr lang="en-US" sz="1900" dirty="0"/>
              <a:t> </a:t>
            </a:r>
            <a:r>
              <a:rPr lang="en-US" sz="1900" dirty="0" err="1"/>
              <a:t>autant</a:t>
            </a:r>
            <a:r>
              <a:rPr lang="en-US" sz="1900" dirty="0"/>
              <a:t> de </a:t>
            </a:r>
            <a:r>
              <a:rPr lang="en-US" sz="1900" dirty="0" err="1"/>
              <a:t>décisions</a:t>
            </a:r>
            <a:r>
              <a:rPr lang="en-US" sz="1900" dirty="0"/>
              <a:t> de </a:t>
            </a:r>
            <a:r>
              <a:rPr lang="en-US" sz="1900" dirty="0" err="1"/>
              <a:t>classement</a:t>
            </a:r>
            <a:r>
              <a:rPr lang="en-US" sz="1900" dirty="0"/>
              <a:t> sans suite par le procureur de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defRPr sz="2400"/>
            </a:pPr>
            <a:r>
              <a:rPr lang="en-US" sz="1900" dirty="0"/>
              <a:t>    la République?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Quels</a:t>
            </a:r>
            <a:r>
              <a:rPr lang="en-US" sz="1900" dirty="0"/>
              <a:t> </a:t>
            </a:r>
            <a:r>
              <a:rPr lang="en-US" sz="1900" dirty="0" err="1"/>
              <a:t>recours</a:t>
            </a:r>
            <a:r>
              <a:rPr lang="en-US" sz="1900" dirty="0"/>
              <a:t> a-t-on face à </a:t>
            </a:r>
            <a:r>
              <a:rPr lang="en-US" sz="1900" dirty="0" err="1"/>
              <a:t>une</a:t>
            </a:r>
            <a:r>
              <a:rPr lang="en-US" sz="1900" dirty="0"/>
              <a:t> </a:t>
            </a:r>
            <a:r>
              <a:rPr lang="en-US" sz="1900" dirty="0" err="1"/>
              <a:t>telle</a:t>
            </a:r>
            <a:r>
              <a:rPr lang="en-US" sz="1900" dirty="0"/>
              <a:t> </a:t>
            </a:r>
            <a:r>
              <a:rPr lang="en-US" sz="1900" dirty="0" err="1"/>
              <a:t>décision</a:t>
            </a:r>
            <a:r>
              <a:rPr lang="en-US" sz="19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Que faire </a:t>
            </a:r>
            <a:r>
              <a:rPr lang="en-US" sz="1900" dirty="0" err="1"/>
              <a:t>quand</a:t>
            </a:r>
            <a:r>
              <a:rPr lang="en-US" sz="1900" dirty="0"/>
              <a:t>, </a:t>
            </a:r>
            <a:r>
              <a:rPr lang="en-US" sz="1900" dirty="0" err="1"/>
              <a:t>contrairement</a:t>
            </a:r>
            <a:r>
              <a:rPr lang="en-US" sz="1900" dirty="0"/>
              <a:t> à Mazan, il </a:t>
            </a:r>
            <a:r>
              <a:rPr lang="en-US" sz="1900" dirty="0" err="1"/>
              <a:t>n’y</a:t>
            </a:r>
            <a:r>
              <a:rPr lang="en-US" sz="1900" dirty="0"/>
              <a:t> a pas de </a:t>
            </a:r>
            <a:r>
              <a:rPr lang="en-US" sz="1900" dirty="0" err="1"/>
              <a:t>preuves</a:t>
            </a:r>
            <a:r>
              <a:rPr lang="en-US" sz="1900" dirty="0"/>
              <a:t> </a:t>
            </a:r>
            <a:r>
              <a:rPr lang="en-US" sz="1900" dirty="0" err="1"/>
              <a:t>matérielles</a:t>
            </a:r>
            <a:r>
              <a:rPr lang="en-US" sz="19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La Cour </a:t>
            </a:r>
            <a:r>
              <a:rPr lang="en-US" sz="1900" dirty="0" err="1"/>
              <a:t>d’assises</a:t>
            </a:r>
            <a:r>
              <a:rPr lang="en-US" sz="1900" dirty="0"/>
              <a:t>, les </a:t>
            </a:r>
            <a:r>
              <a:rPr lang="en-US" sz="1900" dirty="0" err="1"/>
              <a:t>jurés</a:t>
            </a:r>
            <a:r>
              <a:rPr lang="en-US" sz="1900" dirty="0"/>
              <a:t>, la Cour </a:t>
            </a:r>
            <a:r>
              <a:rPr lang="en-US" sz="1900" dirty="0" err="1"/>
              <a:t>criminelle</a:t>
            </a:r>
            <a:r>
              <a:rPr lang="en-US" sz="1900" dirty="0"/>
              <a:t> </a:t>
            </a:r>
            <a:r>
              <a:rPr lang="en-US" sz="1900" dirty="0" err="1"/>
              <a:t>départementale</a:t>
            </a: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La “</a:t>
            </a:r>
            <a:r>
              <a:rPr lang="en-US" sz="1900" dirty="0" err="1"/>
              <a:t>correctionnalisation</a:t>
            </a:r>
            <a:r>
              <a:rPr lang="en-US" sz="1900" dirty="0"/>
              <a:t>”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Le </a:t>
            </a:r>
            <a:r>
              <a:rPr lang="en-US" sz="1900" dirty="0" err="1"/>
              <a:t>rôle</a:t>
            </a:r>
            <a:r>
              <a:rPr lang="en-US" sz="1900" dirty="0"/>
              <a:t> des avocats de la </a:t>
            </a:r>
            <a:r>
              <a:rPr lang="en-US" sz="1900" dirty="0" err="1"/>
              <a:t>défense</a:t>
            </a:r>
            <a:r>
              <a:rPr lang="en-US" sz="1900" dirty="0"/>
              <a:t> et </a:t>
            </a:r>
            <a:r>
              <a:rPr lang="en-US" sz="1900" dirty="0" err="1"/>
              <a:t>leur</a:t>
            </a:r>
            <a:r>
              <a:rPr lang="en-US" sz="1900" dirty="0"/>
              <a:t> liberté de parole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La “</a:t>
            </a:r>
            <a:r>
              <a:rPr lang="en-US" sz="1900" dirty="0" err="1"/>
              <a:t>victimisation</a:t>
            </a:r>
            <a:r>
              <a:rPr lang="en-US" sz="1900" dirty="0"/>
              <a:t> </a:t>
            </a:r>
            <a:r>
              <a:rPr lang="en-US" sz="1900" dirty="0" err="1"/>
              <a:t>secondaire</a:t>
            </a:r>
            <a:r>
              <a:rPr lang="en-US" sz="1900" dirty="0"/>
              <a:t>”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La question du </a:t>
            </a:r>
            <a:r>
              <a:rPr lang="en-US" sz="1900" dirty="0" err="1"/>
              <a:t>consentement</a:t>
            </a:r>
            <a:r>
              <a:rPr lang="en-US" sz="1900" dirty="0"/>
              <a:t> dans le droit </a:t>
            </a:r>
            <a:r>
              <a:rPr lang="en-US" sz="1900" dirty="0" err="1"/>
              <a:t>pénal</a:t>
            </a:r>
            <a:r>
              <a:rPr lang="en-US" sz="1900" dirty="0"/>
              <a:t> français (</a:t>
            </a:r>
            <a:r>
              <a:rPr lang="en-US" sz="1900" dirty="0" err="1"/>
              <a:t>cf</a:t>
            </a:r>
            <a:r>
              <a:rPr lang="en-US" sz="1900" dirty="0"/>
              <a:t> </a:t>
            </a:r>
            <a:r>
              <a:rPr lang="en-US" sz="1900" dirty="0" err="1"/>
              <a:t>l’avis</a:t>
            </a:r>
            <a:r>
              <a:rPr lang="en-US" sz="1900" dirty="0"/>
              <a:t> du Conseil </a:t>
            </a:r>
            <a:r>
              <a:rPr lang="en-US" sz="1900" dirty="0" err="1"/>
              <a:t>d’Etat</a:t>
            </a:r>
            <a:r>
              <a:rPr lang="en-US" sz="1900" dirty="0"/>
              <a:t> du 06.03.2025)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Ce que le </a:t>
            </a:r>
            <a:r>
              <a:rPr lang="en-US" sz="1900" dirty="0" err="1"/>
              <a:t>barreau</a:t>
            </a:r>
            <a:r>
              <a:rPr lang="en-US" sz="1900" dirty="0"/>
              <a:t> de Cherbourg à mis </a:t>
            </a:r>
            <a:r>
              <a:rPr lang="en-US" sz="1900" dirty="0" err="1"/>
              <a:t>en</a:t>
            </a:r>
            <a:r>
              <a:rPr lang="en-US" sz="1900" dirty="0"/>
              <a:t> place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endParaRPr lang="en-US" sz="1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 que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l’affaire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Mazan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dit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dirty="0"/>
              <a:t>…</a:t>
            </a:r>
            <a:br>
              <a:rPr lang="en-US" sz="4000" dirty="0"/>
            </a:br>
            <a:r>
              <a:rPr lang="en-US" sz="4000" dirty="0"/>
              <a:t>des auteurs de violences </a:t>
            </a:r>
            <a:r>
              <a:rPr lang="en-US" sz="4000" dirty="0" err="1"/>
              <a:t>sexuelles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28650" y="1929384"/>
            <a:ext cx="78867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Des hommes ordinaires : </a:t>
            </a:r>
            <a:r>
              <a:rPr lang="en-US" sz="1900" dirty="0" err="1"/>
              <a:t>intégrés</a:t>
            </a:r>
            <a:r>
              <a:rPr lang="en-US" sz="1900" dirty="0"/>
              <a:t>, </a:t>
            </a:r>
            <a:r>
              <a:rPr lang="en-US" sz="1900" dirty="0" err="1"/>
              <a:t>en</a:t>
            </a:r>
            <a:r>
              <a:rPr lang="en-US" sz="1900" dirty="0"/>
              <a:t> </a:t>
            </a:r>
            <a:r>
              <a:rPr lang="en-US" sz="1900" dirty="0" err="1"/>
              <a:t>famille</a:t>
            </a:r>
            <a:r>
              <a:rPr lang="en-US" sz="1900" dirty="0"/>
              <a:t>, </a:t>
            </a:r>
            <a:r>
              <a:rPr lang="en-US" sz="1900" dirty="0" err="1"/>
              <a:t>en</a:t>
            </a:r>
            <a:r>
              <a:rPr lang="en-US" sz="1900" dirty="0"/>
              <a:t> société? Nos </a:t>
            </a:r>
            <a:r>
              <a:rPr lang="en-US" sz="1900" dirty="0" err="1"/>
              <a:t>voisins</a:t>
            </a:r>
            <a:r>
              <a:rPr lang="en-US" sz="1900" dirty="0"/>
              <a:t>? Nos </a:t>
            </a:r>
            <a:r>
              <a:rPr lang="en-US" sz="1900" dirty="0" err="1"/>
              <a:t>collègues</a:t>
            </a:r>
            <a:r>
              <a:rPr lang="en-US" sz="1900" dirty="0"/>
              <a:t>? Nos </a:t>
            </a:r>
            <a:r>
              <a:rPr lang="en-US" sz="1900" dirty="0" err="1"/>
              <a:t>amis</a:t>
            </a:r>
            <a:r>
              <a:rPr lang="en-US" sz="1900" dirty="0"/>
              <a:t>? Nos </a:t>
            </a:r>
            <a:r>
              <a:rPr lang="en-US" sz="1900" dirty="0" err="1"/>
              <a:t>proches</a:t>
            </a:r>
            <a:r>
              <a:rPr lang="en-US" sz="19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Une </a:t>
            </a:r>
            <a:r>
              <a:rPr lang="en-US" sz="1900" dirty="0" err="1"/>
              <a:t>misogynie</a:t>
            </a:r>
            <a:r>
              <a:rPr lang="en-US" sz="1900" dirty="0"/>
              <a:t> ordinaire?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Le choix de </a:t>
            </a:r>
            <a:r>
              <a:rPr lang="en-US" sz="1900" dirty="0" err="1"/>
              <a:t>victimes</a:t>
            </a:r>
            <a:r>
              <a:rPr lang="en-US" sz="1900" dirty="0"/>
              <a:t> </a:t>
            </a:r>
            <a:r>
              <a:rPr lang="en-US" sz="1900" dirty="0" err="1"/>
              <a:t>vulnérables</a:t>
            </a:r>
            <a:r>
              <a:rPr lang="en-US" sz="1900" dirty="0"/>
              <a:t> : enfants, femmes, </a:t>
            </a:r>
            <a:r>
              <a:rPr lang="en-US" sz="1900" dirty="0" err="1"/>
              <a:t>personnes</a:t>
            </a:r>
            <a:r>
              <a:rPr lang="en-US" sz="1900" dirty="0"/>
              <a:t> </a:t>
            </a:r>
            <a:r>
              <a:rPr lang="en-US" sz="1900" dirty="0" err="1"/>
              <a:t>âgées</a:t>
            </a:r>
            <a:r>
              <a:rPr lang="en-US" sz="1900" dirty="0"/>
              <a:t>, </a:t>
            </a:r>
            <a:r>
              <a:rPr lang="en-US" sz="1900" dirty="0" err="1"/>
              <a:t>en</a:t>
            </a:r>
            <a:r>
              <a:rPr lang="en-US" sz="1900" dirty="0"/>
              <a:t> situation de handicap...?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Des </a:t>
            </a:r>
            <a:r>
              <a:rPr lang="en-US" sz="1900" dirty="0" err="1"/>
              <a:t>stratégies</a:t>
            </a:r>
            <a:r>
              <a:rPr lang="en-US" sz="1900" dirty="0"/>
              <a:t> pour passer entre les </a:t>
            </a:r>
            <a:r>
              <a:rPr lang="en-US" sz="1900" dirty="0" err="1"/>
              <a:t>mailles</a:t>
            </a:r>
            <a:r>
              <a:rPr lang="en-US" sz="1900" dirty="0"/>
              <a:t> du filet?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Quid de la position de </a:t>
            </a:r>
            <a:r>
              <a:rPr lang="en-US" sz="1900" dirty="0" err="1"/>
              <a:t>certaines</a:t>
            </a:r>
            <a:r>
              <a:rPr lang="en-US" sz="1900" dirty="0"/>
              <a:t> femmes de la </a:t>
            </a:r>
            <a:r>
              <a:rPr lang="en-US" sz="1900" dirty="0" err="1"/>
              <a:t>famille</a:t>
            </a:r>
            <a:r>
              <a:rPr lang="en-US" sz="1900" dirty="0"/>
              <a:t> des </a:t>
            </a:r>
            <a:r>
              <a:rPr lang="en-US" sz="1900" dirty="0" err="1"/>
              <a:t>accusés</a:t>
            </a:r>
            <a:r>
              <a:rPr lang="en-US" sz="1900" dirty="0"/>
              <a:t> de Mazan qui </a:t>
            </a:r>
            <a:r>
              <a:rPr lang="en-US" sz="1900" dirty="0" err="1"/>
              <a:t>ont</a:t>
            </a:r>
            <a:r>
              <a:rPr lang="en-US" sz="1900" dirty="0"/>
              <a:t> pris </a:t>
            </a:r>
            <a:r>
              <a:rPr lang="en-US" sz="1900" dirty="0" err="1"/>
              <a:t>leur</a:t>
            </a:r>
            <a:r>
              <a:rPr lang="en-US" sz="1900" dirty="0"/>
              <a:t> </a:t>
            </a:r>
            <a:r>
              <a:rPr lang="en-US" sz="1900" dirty="0" err="1"/>
              <a:t>défense</a:t>
            </a:r>
            <a:r>
              <a:rPr lang="en-US" sz="1900" dirty="0"/>
              <a:t>?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endParaRPr lang="en-US" sz="1900" dirty="0"/>
          </a:p>
          <a:p>
            <a:pPr defTabSz="914400">
              <a:lnSpc>
                <a:spcPct val="90000"/>
              </a:lnSpc>
              <a:spcAft>
                <a:spcPts val="600"/>
              </a:spcAft>
              <a:defRPr sz="2400"/>
            </a:pPr>
            <a:endParaRPr lang="en-US" sz="1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 que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l’affaire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Mazan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dit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dirty="0"/>
              <a:t>…</a:t>
            </a:r>
            <a:br>
              <a:rPr lang="en-US" sz="4000" dirty="0"/>
            </a:br>
            <a:r>
              <a:rPr lang="en-US" sz="4000" dirty="0"/>
              <a:t>de nous (la société et les </a:t>
            </a:r>
            <a:r>
              <a:rPr lang="en-US" sz="4000" dirty="0" err="1"/>
              <a:t>proches</a:t>
            </a:r>
            <a:r>
              <a:rPr lang="en-US" sz="4000" dirty="0"/>
              <a:t>)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28650" y="1929384"/>
            <a:ext cx="78867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Les </a:t>
            </a:r>
            <a:r>
              <a:rPr lang="en-US" sz="1900" dirty="0" err="1"/>
              <a:t>proches</a:t>
            </a:r>
            <a:r>
              <a:rPr lang="en-US" sz="1900" dirty="0"/>
              <a:t> qui “ne </a:t>
            </a:r>
            <a:r>
              <a:rPr lang="en-US" sz="1900" dirty="0" err="1"/>
              <a:t>voient</a:t>
            </a:r>
            <a:r>
              <a:rPr lang="en-US" sz="1900" dirty="0"/>
              <a:t> pas”, “ne </a:t>
            </a:r>
            <a:r>
              <a:rPr lang="en-US" sz="1900" dirty="0" err="1"/>
              <a:t>peuvent</a:t>
            </a:r>
            <a:r>
              <a:rPr lang="en-US" sz="1900" dirty="0"/>
              <a:t> pas </a:t>
            </a:r>
            <a:r>
              <a:rPr lang="en-US" sz="1900" dirty="0" err="1"/>
              <a:t>voir</a:t>
            </a:r>
            <a:r>
              <a:rPr lang="en-US" sz="1900" dirty="0"/>
              <a:t>”, “ne </a:t>
            </a:r>
            <a:r>
              <a:rPr lang="en-US" sz="1900" dirty="0" err="1"/>
              <a:t>veulent</a:t>
            </a:r>
            <a:r>
              <a:rPr lang="en-US" sz="1900" dirty="0"/>
              <a:t> pas </a:t>
            </a:r>
            <a:r>
              <a:rPr lang="en-US" sz="1900" dirty="0" err="1"/>
              <a:t>voir</a:t>
            </a:r>
            <a:r>
              <a:rPr lang="en-US" sz="1900" dirty="0"/>
              <a:t>”?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Silence </a:t>
            </a:r>
            <a:r>
              <a:rPr lang="en-US" sz="1900" dirty="0" err="1"/>
              <a:t>collectif</a:t>
            </a:r>
            <a:r>
              <a:rPr lang="en-US" sz="1900" dirty="0"/>
              <a:t> : </a:t>
            </a:r>
            <a:r>
              <a:rPr lang="en-US" sz="1900" dirty="0" err="1"/>
              <a:t>quand</a:t>
            </a:r>
            <a:r>
              <a:rPr lang="en-US" sz="1900" dirty="0"/>
              <a:t> tout le monde se </a:t>
            </a:r>
            <a:r>
              <a:rPr lang="en-US" sz="1900" dirty="0" err="1"/>
              <a:t>tait</a:t>
            </a:r>
            <a:r>
              <a:rPr lang="en-US" sz="1900" dirty="0"/>
              <a:t>, les violences </a:t>
            </a:r>
            <a:r>
              <a:rPr lang="en-US" sz="1900" dirty="0" err="1"/>
              <a:t>continuent</a:t>
            </a:r>
            <a:r>
              <a:rPr lang="en-US" sz="1900" dirty="0"/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Culture du viol ? “Elle </a:t>
            </a:r>
            <a:r>
              <a:rPr lang="en-US" sz="1900" dirty="0" err="1"/>
              <a:t>l’a</a:t>
            </a:r>
            <a:r>
              <a:rPr lang="en-US" sz="1900" dirty="0"/>
              <a:t> bien </a:t>
            </a:r>
            <a:r>
              <a:rPr lang="en-US" sz="1900" dirty="0" err="1"/>
              <a:t>cherché</a:t>
            </a:r>
            <a:r>
              <a:rPr lang="en-US" sz="1900" dirty="0"/>
              <a:t>”,  “</a:t>
            </a:r>
            <a:r>
              <a:rPr lang="en-US" sz="1900" dirty="0" err="1"/>
              <a:t>C’est</a:t>
            </a:r>
            <a:r>
              <a:rPr lang="en-US" sz="1900" dirty="0"/>
              <a:t> un </a:t>
            </a:r>
            <a:r>
              <a:rPr lang="en-US" sz="1900" dirty="0" err="1"/>
              <a:t>besoin</a:t>
            </a:r>
            <a:r>
              <a:rPr lang="en-US" sz="1900" dirty="0"/>
              <a:t> </a:t>
            </a:r>
            <a:r>
              <a:rPr lang="en-US" sz="1900" dirty="0" err="1"/>
              <a:t>sexuel</a:t>
            </a:r>
            <a:r>
              <a:rPr lang="en-US" sz="1900" dirty="0"/>
              <a:t> irrepressible”, “Elle </a:t>
            </a:r>
            <a:r>
              <a:rPr lang="en-US" sz="1900" dirty="0" err="1"/>
              <a:t>cherche</a:t>
            </a:r>
            <a:r>
              <a:rPr lang="en-US" sz="1900" dirty="0"/>
              <a:t> de </a:t>
            </a:r>
            <a:r>
              <a:rPr lang="en-US" sz="1900" dirty="0" err="1"/>
              <a:t>l’argent</a:t>
            </a:r>
            <a:r>
              <a:rPr lang="en-US" sz="1900" dirty="0"/>
              <a:t>”, le </a:t>
            </a:r>
            <a:r>
              <a:rPr lang="en-US" sz="1900" dirty="0" err="1"/>
              <a:t>rôle</a:t>
            </a:r>
            <a:r>
              <a:rPr lang="en-US" sz="1900" dirty="0"/>
              <a:t> des films…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L’inceste</a:t>
            </a:r>
            <a:endParaRPr lang="en-US" sz="1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 que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l’affaire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Mazan 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dit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dirty="0"/>
              <a:t>…</a:t>
            </a:r>
            <a:br>
              <a:rPr lang="en-US" sz="4000" dirty="0"/>
            </a:br>
            <a:r>
              <a:rPr lang="en-US" sz="4000" dirty="0"/>
              <a:t>de </a:t>
            </a:r>
            <a:r>
              <a:rPr lang="en-US" sz="4000" dirty="0" err="1"/>
              <a:t>l’Etat</a:t>
            </a:r>
            <a:r>
              <a:rPr lang="en-US" sz="4000" dirty="0"/>
              <a:t> français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28650" y="1929384"/>
            <a:ext cx="78867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Moyens</a:t>
            </a:r>
            <a:r>
              <a:rPr lang="en-US" sz="1900" dirty="0"/>
              <a:t> </a:t>
            </a:r>
            <a:r>
              <a:rPr lang="en-US" sz="1900" dirty="0" err="1"/>
              <a:t>investis</a:t>
            </a:r>
            <a:r>
              <a:rPr lang="en-US" sz="1900" dirty="0"/>
              <a:t>? Forces de </a:t>
            </a:r>
            <a:r>
              <a:rPr lang="en-US" sz="1900" dirty="0" err="1"/>
              <a:t>l’ordre</a:t>
            </a:r>
            <a:r>
              <a:rPr lang="en-US" sz="1900" dirty="0"/>
              <a:t> et justice </a:t>
            </a:r>
            <a:r>
              <a:rPr lang="en-US" sz="1900" dirty="0" err="1"/>
              <a:t>débordées</a:t>
            </a:r>
            <a:r>
              <a:rPr lang="en-US" sz="1900" dirty="0"/>
              <a:t>, sous-</a:t>
            </a:r>
            <a:r>
              <a:rPr lang="en-US" sz="1900" dirty="0" err="1"/>
              <a:t>dimensionnées</a:t>
            </a:r>
            <a:r>
              <a:rPr lang="en-US" sz="1900" dirty="0"/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 err="1"/>
              <a:t>Campagnes</a:t>
            </a:r>
            <a:r>
              <a:rPr lang="en-US" sz="1900" dirty="0"/>
              <a:t> de </a:t>
            </a:r>
            <a:r>
              <a:rPr lang="en-US" sz="1900" dirty="0" err="1"/>
              <a:t>prévention</a:t>
            </a:r>
            <a:r>
              <a:rPr lang="en-US" sz="1900" dirty="0"/>
              <a:t> mal </a:t>
            </a:r>
            <a:r>
              <a:rPr lang="en-US" sz="1900" dirty="0" err="1"/>
              <a:t>ciblées</a:t>
            </a:r>
            <a:r>
              <a:rPr lang="en-US" sz="1900" dirty="0"/>
              <a:t> : on </a:t>
            </a:r>
            <a:r>
              <a:rPr lang="en-US" sz="1900" dirty="0" err="1"/>
              <a:t>dit</a:t>
            </a:r>
            <a:r>
              <a:rPr lang="en-US" sz="1900" dirty="0"/>
              <a:t> aux </a:t>
            </a:r>
            <a:r>
              <a:rPr lang="en-US" sz="1900" dirty="0" err="1"/>
              <a:t>victimes</a:t>
            </a:r>
            <a:r>
              <a:rPr lang="en-US" sz="1900" dirty="0"/>
              <a:t> de </a:t>
            </a:r>
            <a:r>
              <a:rPr lang="en-US" sz="1900" dirty="0" err="1"/>
              <a:t>parler</a:t>
            </a:r>
            <a:r>
              <a:rPr lang="en-US" sz="1900" dirty="0"/>
              <a:t>, </a:t>
            </a:r>
            <a:r>
              <a:rPr lang="en-US" sz="1900" dirty="0" err="1"/>
              <a:t>mais</a:t>
            </a:r>
            <a:r>
              <a:rPr lang="en-US" sz="1900" dirty="0"/>
              <a:t> on ne </a:t>
            </a:r>
            <a:r>
              <a:rPr lang="en-US" sz="1900" dirty="0" err="1"/>
              <a:t>s’adresse</a:t>
            </a:r>
            <a:r>
              <a:rPr lang="en-US" sz="1900" dirty="0"/>
              <a:t> pas aux auteurs.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La </a:t>
            </a:r>
            <a:r>
              <a:rPr lang="en-US" sz="1900" dirty="0" err="1"/>
              <a:t>volonté</a:t>
            </a:r>
            <a:r>
              <a:rPr lang="en-US" sz="1900" dirty="0"/>
              <a:t> politique </a:t>
            </a:r>
            <a:r>
              <a:rPr lang="en-US" sz="1900" dirty="0" err="1"/>
              <a:t>n’est-elle</a:t>
            </a:r>
            <a:r>
              <a:rPr lang="en-US" sz="1900" dirty="0"/>
              <a:t> </a:t>
            </a:r>
            <a:r>
              <a:rPr lang="en-US" sz="1900" dirty="0" err="1"/>
              <a:t>qu’affichage</a:t>
            </a:r>
            <a:r>
              <a:rPr lang="en-US" sz="1900" dirty="0"/>
              <a:t> dans la </a:t>
            </a:r>
            <a:r>
              <a:rPr lang="en-US" sz="1900" dirty="0" err="1"/>
              <a:t>lutte</a:t>
            </a:r>
            <a:r>
              <a:rPr lang="en-US" sz="1900" dirty="0"/>
              <a:t> </a:t>
            </a:r>
            <a:r>
              <a:rPr lang="en-US" sz="1900" dirty="0" err="1"/>
              <a:t>contre</a:t>
            </a:r>
            <a:r>
              <a:rPr lang="en-US" sz="1900" dirty="0"/>
              <a:t> </a:t>
            </a:r>
            <a:r>
              <a:rPr lang="en-US" sz="1900" dirty="0" err="1"/>
              <a:t>ces</a:t>
            </a:r>
            <a:r>
              <a:rPr lang="en-US" sz="1900" dirty="0"/>
              <a:t> violences?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1900" dirty="0"/>
              <a:t>Quand </a:t>
            </a:r>
            <a:r>
              <a:rPr lang="en-US" sz="1900" dirty="0" err="1"/>
              <a:t>passera</a:t>
            </a:r>
            <a:r>
              <a:rPr lang="en-US" sz="1900" dirty="0"/>
              <a:t>-t-on de la parole aux </a:t>
            </a:r>
            <a:r>
              <a:rPr lang="en-US" sz="1900" dirty="0" err="1"/>
              <a:t>réels</a:t>
            </a:r>
            <a:r>
              <a:rPr lang="en-US" sz="1900" dirty="0"/>
              <a:t> </a:t>
            </a:r>
            <a:r>
              <a:rPr lang="en-US" sz="1900" dirty="0" err="1"/>
              <a:t>actes</a:t>
            </a:r>
            <a:r>
              <a:rPr lang="en-US" sz="1900" dirty="0"/>
              <a:t> 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6C8E12-7FC5-DDD4-DF68-4F8584257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D720887-9393-381D-B75A-B2EC85376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423370-092A-701D-66A7-D90BAFA37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Conclusion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7119EB60-3F92-C1B4-682B-AD7EDE95E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18CECD-FF11-7DBB-8670-B58BEAE35341}"/>
              </a:ext>
            </a:extLst>
          </p:cNvPr>
          <p:cNvSpPr txBox="1"/>
          <p:nvPr/>
        </p:nvSpPr>
        <p:spPr>
          <a:xfrm>
            <a:off x="628650" y="1929384"/>
            <a:ext cx="78867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5400" dirty="0"/>
              <a:t>AGIR COLLECTIVEMENT!</a:t>
            </a:r>
          </a:p>
        </p:txBody>
      </p:sp>
    </p:spTree>
    <p:extLst>
      <p:ext uri="{BB962C8B-B14F-4D97-AF65-F5344CB8AC3E}">
        <p14:creationId xmlns:p14="http://schemas.microsoft.com/office/powerpoint/2010/main" val="3937129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4888B-F374-7B7B-12DE-34E813F49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Picture 2" descr="FF57EA18-842C-4932-99B2-61F8BEC81739.jpeg">
            <a:extLst>
              <a:ext uri="{FF2B5EF4-FFF2-40B4-BE49-F238E27FC236}">
                <a16:creationId xmlns:a16="http://schemas.microsoft.com/office/drawing/2014/main" id="{D2D87853-AE9B-FE73-A394-100D7AF264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2285" y="10"/>
            <a:ext cx="914399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646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483</Words>
  <Application>Microsoft Office PowerPoint</Application>
  <PresentationFormat>Affichage à l'écran (4:3)</PresentationFormat>
  <Paragraphs>63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 Femmes dans la ville  </vt:lpstr>
      <vt:lpstr>Présentation PowerPoint</vt:lpstr>
      <vt:lpstr>TABLE RONDE</vt:lpstr>
      <vt:lpstr>Ce que l’affaire de Mazan dit … des forces de l’ordre</vt:lpstr>
      <vt:lpstr>Ce que l’affaire de Mazan dit … de la médecine</vt:lpstr>
      <vt:lpstr>Ce que l’affaire de Mazan dit … de la justice</vt:lpstr>
      <vt:lpstr>Ce que l’affaire de Mazan dit … des auteurs de violences sexuelles</vt:lpstr>
      <vt:lpstr>Ce que l’affaire de Mazan dit … de nous (la société et les proches)</vt:lpstr>
      <vt:lpstr>Ce que l’affaire de Mazan dit … de l’Etat français</vt:lpstr>
      <vt:lpstr>Conclusion</vt:lpstr>
      <vt:lpstr>Présentation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Ingrid DESRUES</cp:lastModifiedBy>
  <cp:revision>18</cp:revision>
  <dcterms:created xsi:type="dcterms:W3CDTF">2013-01-27T09:14:16Z</dcterms:created>
  <dcterms:modified xsi:type="dcterms:W3CDTF">2025-03-15T15:15:08Z</dcterms:modified>
  <cp:category/>
</cp:coreProperties>
</file>