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2" r:id="rId4"/>
    <p:sldId id="263" r:id="rId5"/>
    <p:sldId id="264" r:id="rId6"/>
    <p:sldId id="265" r:id="rId7"/>
  </p:sldIdLst>
  <p:sldSz cx="18288000" cy="10287000"/>
  <p:notesSz cx="6797675" cy="9926638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CB9E60"/>
    <a:srgbClr val="C9C9C9"/>
    <a:srgbClr val="222C59"/>
    <a:srgbClr val="273162"/>
    <a:srgbClr val="DFC4A2"/>
    <a:srgbClr val="CCCCCC"/>
    <a:srgbClr val="273263"/>
    <a:srgbClr val="16184D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18" autoAdjust="0"/>
    <p:restoredTop sz="94598" autoAdjust="0"/>
  </p:normalViewPr>
  <p:slideViewPr>
    <p:cSldViewPr>
      <p:cViewPr varScale="1">
        <p:scale>
          <a:sx n="44" d="100"/>
          <a:sy n="44" d="100"/>
        </p:scale>
        <p:origin x="1062" y="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6508D1-3E12-3944-8AD9-E5084934D39F}" type="datetimeFigureOut">
              <a:rPr lang="fr-FR" smtClean="0"/>
              <a:t>08/12/2023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5CA32C-AD34-BB4D-A389-007DD3EC23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350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5CA32C-AD34-BB4D-A389-007DD3EC230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0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5CA32C-AD34-BB4D-A389-007DD3EC230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089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29000">
              <a:schemeClr val="bg1">
                <a:lumMod val="95000"/>
              </a:schemeClr>
            </a:gs>
            <a:gs pos="88000">
              <a:schemeClr val="bg1">
                <a:lumMod val="85000"/>
                <a:alpha val="64000"/>
              </a:schemeClr>
            </a:gs>
            <a:gs pos="100000">
              <a:schemeClr val="bg1">
                <a:lumMod val="75000"/>
                <a:alpha val="57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695079" y="4402996"/>
            <a:ext cx="8213042" cy="44706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fr-FR" sz="2800" b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Infection nosocomiale contractée à la naissance par un nourrisson grand prématuré</a:t>
            </a:r>
          </a:p>
          <a:p>
            <a:pPr algn="ctr">
              <a:lnSpc>
                <a:spcPts val="4620"/>
              </a:lnSpc>
            </a:pPr>
            <a:endParaRPr lang="fr-FR" sz="2800" b="1" spc="-43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algn="ctr">
              <a:lnSpc>
                <a:spcPts val="4620"/>
              </a:lnSpc>
            </a:pPr>
            <a:r>
              <a:rPr lang="fr-FR" sz="2800" b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Condamnation de l’ONIAM à une indemnité provisionnelle de 1,2 million d’euros</a:t>
            </a:r>
          </a:p>
          <a:p>
            <a:pPr algn="ctr">
              <a:lnSpc>
                <a:spcPts val="4620"/>
              </a:lnSpc>
            </a:pPr>
            <a:endParaRPr lang="fr-FR" sz="2800" b="1" i="1" spc="-43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algn="ctr">
              <a:lnSpc>
                <a:spcPts val="3762"/>
              </a:lnSpc>
            </a:pPr>
            <a:r>
              <a:rPr lang="fr-FR" sz="2800" i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Tribunal Administratif de Rennes, Ordonnance du Juge des Référés du 11 Avril 2023, n°2202855</a:t>
            </a:r>
          </a:p>
        </p:txBody>
      </p:sp>
      <p:pic>
        <p:nvPicPr>
          <p:cNvPr id="32" name="Image 31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45019D41-CA45-802E-58E6-89ECDC4ABC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3133811"/>
            <a:ext cx="7832042" cy="7153189"/>
          </a:xfrm>
          <a:prstGeom prst="rect">
            <a:avLst/>
          </a:prstGeom>
        </p:spPr>
      </p:pic>
      <p:sp>
        <p:nvSpPr>
          <p:cNvPr id="35" name="AutoShape 2">
            <a:extLst>
              <a:ext uri="{FF2B5EF4-FFF2-40B4-BE49-F238E27FC236}">
                <a16:creationId xmlns:a16="http://schemas.microsoft.com/office/drawing/2014/main" id="{21CAAD7A-19FA-896A-46E3-9BE888AC8587}"/>
              </a:ext>
            </a:extLst>
          </p:cNvPr>
          <p:cNvSpPr/>
          <p:nvPr/>
        </p:nvSpPr>
        <p:spPr>
          <a:xfrm>
            <a:off x="12115800" y="5816731"/>
            <a:ext cx="1371600" cy="5023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6" name="AutoShape 2">
            <a:extLst>
              <a:ext uri="{FF2B5EF4-FFF2-40B4-BE49-F238E27FC236}">
                <a16:creationId xmlns:a16="http://schemas.microsoft.com/office/drawing/2014/main" id="{0FA3122D-E89E-A5AC-3363-D4D473B27F3E}"/>
              </a:ext>
            </a:extLst>
          </p:cNvPr>
          <p:cNvSpPr/>
          <p:nvPr/>
        </p:nvSpPr>
        <p:spPr>
          <a:xfrm>
            <a:off x="12115800" y="7581900"/>
            <a:ext cx="1371600" cy="5023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38" name="Image 37">
            <a:extLst>
              <a:ext uri="{FF2B5EF4-FFF2-40B4-BE49-F238E27FC236}">
                <a16:creationId xmlns:a16="http://schemas.microsoft.com/office/drawing/2014/main" id="{B160F923-F2D1-6E9D-6965-C6D00FBFE3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  <p:grpSp>
        <p:nvGrpSpPr>
          <p:cNvPr id="41" name="Groupe 40">
            <a:extLst>
              <a:ext uri="{FF2B5EF4-FFF2-40B4-BE49-F238E27FC236}">
                <a16:creationId xmlns:a16="http://schemas.microsoft.com/office/drawing/2014/main" id="{F5E0A763-D884-451C-1742-9C4E6551D121}"/>
              </a:ext>
            </a:extLst>
          </p:cNvPr>
          <p:cNvGrpSpPr/>
          <p:nvPr/>
        </p:nvGrpSpPr>
        <p:grpSpPr>
          <a:xfrm>
            <a:off x="0" y="217197"/>
            <a:ext cx="18288000" cy="2843912"/>
            <a:chOff x="0" y="217197"/>
            <a:chExt cx="18288000" cy="2843912"/>
          </a:xfrm>
        </p:grpSpPr>
        <p:sp>
          <p:nvSpPr>
            <p:cNvPr id="40" name="AutoShape 2">
              <a:extLst>
                <a:ext uri="{FF2B5EF4-FFF2-40B4-BE49-F238E27FC236}">
                  <a16:creationId xmlns:a16="http://schemas.microsoft.com/office/drawing/2014/main" id="{243051F2-74A2-19E6-ADC5-2778F4A12988}"/>
                </a:ext>
              </a:extLst>
            </p:cNvPr>
            <p:cNvSpPr/>
            <p:nvPr/>
          </p:nvSpPr>
          <p:spPr>
            <a:xfrm>
              <a:off x="0" y="2260476"/>
              <a:ext cx="18288000" cy="157159"/>
            </a:xfrm>
            <a:prstGeom prst="rect">
              <a:avLst/>
            </a:prstGeom>
            <a:solidFill>
              <a:srgbClr val="CB9E60">
                <a:alpha val="58000"/>
              </a:srgbClr>
            </a:solidFill>
          </p:spPr>
          <p:txBody>
            <a:bodyPr/>
            <a:lstStyle/>
            <a:p>
              <a:endParaRPr lang="fr-FR" dirty="0"/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44852F41-2F27-F7AD-2955-669FD05C9D2D}"/>
                </a:ext>
              </a:extLst>
            </p:cNvPr>
            <p:cNvGrpSpPr/>
            <p:nvPr/>
          </p:nvGrpSpPr>
          <p:grpSpPr>
            <a:xfrm>
              <a:off x="0" y="217197"/>
              <a:ext cx="18288000" cy="2843912"/>
              <a:chOff x="0" y="266697"/>
              <a:chExt cx="18288000" cy="2843912"/>
            </a:xfrm>
          </p:grpSpPr>
          <p:grpSp>
            <p:nvGrpSpPr>
              <p:cNvPr id="19" name="Groupe 18">
                <a:extLst>
                  <a:ext uri="{FF2B5EF4-FFF2-40B4-BE49-F238E27FC236}">
                    <a16:creationId xmlns:a16="http://schemas.microsoft.com/office/drawing/2014/main" id="{538C5FEA-3D71-4357-77CD-B0A0FA3E688D}"/>
                  </a:ext>
                </a:extLst>
              </p:cNvPr>
              <p:cNvGrpSpPr/>
              <p:nvPr/>
            </p:nvGrpSpPr>
            <p:grpSpPr>
              <a:xfrm>
                <a:off x="0" y="779992"/>
                <a:ext cx="18288000" cy="1529108"/>
                <a:chOff x="0" y="606931"/>
                <a:chExt cx="18288000" cy="1529108"/>
              </a:xfrm>
            </p:grpSpPr>
            <p:sp>
              <p:nvSpPr>
                <p:cNvPr id="18" name="AutoShape 2">
                  <a:extLst>
                    <a:ext uri="{FF2B5EF4-FFF2-40B4-BE49-F238E27FC236}">
                      <a16:creationId xmlns:a16="http://schemas.microsoft.com/office/drawing/2014/main" id="{44EBB87E-EBAF-046B-34B1-EEA75473D0FC}"/>
                    </a:ext>
                  </a:extLst>
                </p:cNvPr>
                <p:cNvSpPr/>
                <p:nvPr/>
              </p:nvSpPr>
              <p:spPr>
                <a:xfrm>
                  <a:off x="13851842" y="609512"/>
                  <a:ext cx="4436158" cy="152652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/>
                <a:lstStyle/>
                <a:p>
                  <a:endParaRPr lang="fr-FR" dirty="0"/>
                </a:p>
              </p:txBody>
            </p:sp>
            <p:sp>
              <p:nvSpPr>
                <p:cNvPr id="2" name="AutoShape 2"/>
                <p:cNvSpPr/>
                <p:nvPr/>
              </p:nvSpPr>
              <p:spPr>
                <a:xfrm>
                  <a:off x="0" y="606931"/>
                  <a:ext cx="13851842" cy="152652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/>
                <a:lstStyle/>
                <a:p>
                  <a:endParaRPr lang="fr-FR" dirty="0"/>
                </a:p>
              </p:txBody>
            </p:sp>
            <p:sp>
              <p:nvSpPr>
                <p:cNvPr id="6" name="TextBox 6"/>
                <p:cNvSpPr txBox="1"/>
                <p:nvPr/>
              </p:nvSpPr>
              <p:spPr>
                <a:xfrm>
                  <a:off x="1946766" y="1142245"/>
                  <a:ext cx="10854834" cy="642676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marL="0" lvl="0" indent="0">
                    <a:lnSpc>
                      <a:spcPts val="5392"/>
                    </a:lnSpc>
                  </a:pPr>
                  <a:r>
                    <a:rPr lang="en-US" sz="4400" b="1" spc="-37" dirty="0">
                      <a:solidFill>
                        <a:schemeClr val="bg1"/>
                      </a:solidFill>
                      <a:latin typeface="Helvetica Neue" panose="02000503000000020004" pitchFamily="2" charset="0"/>
                      <a:ea typeface="Helvetica Neue" panose="02000503000000020004" pitchFamily="2" charset="0"/>
                      <a:cs typeface="Helvetica Neue" panose="02000503000000020004" pitchFamily="2" charset="0"/>
                    </a:rPr>
                    <a:t>JURISPRUDENCE DE MAÎTRE ROUSSEL</a:t>
                  </a:r>
                </a:p>
              </p:txBody>
            </p:sp>
          </p:grpSp>
          <p:pic>
            <p:nvPicPr>
              <p:cNvPr id="17" name="Image 16" descr="Une image contenant Visage humain, habits, personne, portrait&#10;&#10;Description générée automatiquement">
                <a:extLst>
                  <a:ext uri="{FF2B5EF4-FFF2-40B4-BE49-F238E27FC236}">
                    <a16:creationId xmlns:a16="http://schemas.microsoft.com/office/drawing/2014/main" id="{340D086B-60EB-0D25-FD61-AE32C05893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851842" y="266697"/>
                <a:ext cx="2743200" cy="2843912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-1" y="1529656"/>
            <a:ext cx="4880745" cy="28623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Faits</a:t>
            </a:r>
          </a:p>
          <a:p>
            <a:pPr algn="ctr"/>
            <a:r>
              <a:rPr lang="en-US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en-US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2015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715000" y="1668216"/>
            <a:ext cx="11948472" cy="69828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 jeune A est née en 2015 au CHRU de Brest, à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27 semaines d’aménorrhée et 6 jours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</a:t>
            </a:r>
          </a:p>
          <a:p>
            <a:pPr algn="just">
              <a:lnSpc>
                <a:spcPts val="4969"/>
              </a:lnSpc>
            </a:pPr>
            <a:endParaRPr lang="fr-FR" sz="3200" u="sng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À J 10, elle contracte une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infection à staphylocoque doré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dont la porte d’entrée est un cathéter veineux.</a:t>
            </a:r>
          </a:p>
          <a:p>
            <a:pPr algn="just">
              <a:lnSpc>
                <a:spcPts val="4969"/>
              </a:lnSpc>
            </a:pPr>
            <a:endParaRPr lang="fr-FR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1 mois après, elle présente une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pneumopathie à staphylocoque doré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responsable d’un syndrome de détresse respiratoire aiguë à l’origine d’une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hypoxémie très sévère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 </a:t>
            </a:r>
          </a:p>
          <a:p>
            <a:pPr algn="just">
              <a:lnSpc>
                <a:spcPts val="4969"/>
              </a:lnSpc>
            </a:pPr>
            <a:endParaRPr lang="fr-FR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 jeune A souffre d’une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infirmité motrice cérébrale majeure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C5076830-1FD0-4759-8B8C-1BF9369F6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-1" y="1067991"/>
            <a:ext cx="4880745" cy="46166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Procédure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Référé 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Expertise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2020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715000" y="885544"/>
            <a:ext cx="11887200" cy="89061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 janvier 2020, les parents de la jeune A engagent une procédure en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référé expertise médicale 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devant le Président du Tribunal Administratif de Rennes. </a:t>
            </a: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Le 25 juin 2020, une ordonnance est rendue au terme de laquelle une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expertise médicale 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est ordonnée et confiée au Docteur G, infectiologue, et au Docteur D, réanimateur pédiatre. </a:t>
            </a: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Le 4 mars 2021, les Experts déposent leur rapport d’expertise et concluent que la jeune A a développé une </a:t>
            </a:r>
            <a:r>
              <a:rPr lang="fr-FR" sz="3200" b="1" dirty="0" err="1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leucomalacie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périventriculaire 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dont la cause déterminante est le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syndrome de détresse respiratoire aiguë 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compliquant la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pneumonie nosocomiale à staphylocoque doré. </a:t>
            </a: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3735569-50B5-B044-E713-73EF14C1AA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884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-1" y="1067991"/>
            <a:ext cx="4880745" cy="46166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Procédure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Référé 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Provision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2022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410200" y="1011022"/>
            <a:ext cx="12268200" cy="7784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 juin 2022, les parents de la jeune A engagent une procédure en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référé provision 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devant le Président du Tribunal Administratif de Rennes. </a:t>
            </a: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Ils  sollicitent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 condamnation de l’ONIAM à leur verser une indemnité provisionnelle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à valoir sur l’indemnisation future et définitive des préjudices de leur fille A, de son frère et de sa sœur et de leurs préjudices personnels.</a:t>
            </a: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Le 11 avril 2023, le Président du Tribunal Administratif de Rennes rend une ordonnance au terme de laquelle il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condamne l’ONIAM à verser aux parents de A une provision de 1 207 355,71€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8EC1B4C-CE4A-BE5D-D611-1452601AD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94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-1" y="1991320"/>
            <a:ext cx="4880745" cy="2769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Décision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fr-FR" sz="60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2023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233471" y="678315"/>
            <a:ext cx="10972800" cy="90600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5103"/>
              </a:lnSpc>
            </a:pPr>
            <a:r>
              <a:rPr lang="fr-FR" sz="24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« S’il est constant que </a:t>
            </a:r>
            <a:r>
              <a:rPr lang="fr-FR" sz="2400" b="1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l’état de santé de A n’est pas consolidé</a:t>
            </a:r>
            <a:r>
              <a:rPr lang="fr-FR" sz="24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, il résulte de l’instruction qu’elle est affectée d’une infirmité motrice cérébrale responsable d’un handicap majeur et d’une absence totale d’autonomie. </a:t>
            </a:r>
            <a:r>
              <a:rPr lang="fr-FR" sz="2400" b="1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Le rapport d’expertise établi par le docteur G a estimé que l’état de santé de A n’est pas susceptible d’une amélioration significative</a:t>
            </a:r>
            <a:r>
              <a:rPr lang="fr-FR" sz="24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en dehors des aides techniques et des aménagements domotiques devant lui être apportés et qu’elle restera affectée d’un déficit fonctionnel permanant qui ne sera pas inférieur à 80%. </a:t>
            </a:r>
            <a:r>
              <a:rPr lang="fr-FR" sz="2400" b="1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L’ONIAM, qui en outre n’apporte aucun autre élément permettant de considérer qu’ A restera affectée d’un taux d’atteinte permanente à l’intégrité physique ou psychique inférieur à 25%, ne saurait valablement soutenir, dans ces conditions, que la circonstance que l’état de santé de A n’est pas encore consolidé ferait obstacle à sa condamnation au titre de la solidarité</a:t>
            </a:r>
            <a:r>
              <a:rPr lang="fr-FR" sz="24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et que, par suite, seule la responsabilité du CHU de Brest pourrait être engagée. »</a:t>
            </a: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8EC1B4C-CE4A-BE5D-D611-1452601AD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77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B28F9C7-63D6-528B-C26E-FCA5AFB61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4907" y="1685573"/>
            <a:ext cx="6592185" cy="6676701"/>
          </a:xfrm>
          <a:prstGeom prst="rect">
            <a:avLst/>
          </a:prstGeom>
        </p:spPr>
      </p:pic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0" y="1806655"/>
            <a:ext cx="4880745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Décomposition de l’indemnité provisionnelle</a:t>
            </a: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8EC1B4C-CE4A-BE5D-D611-1452601AD2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  <p:graphicFrame>
        <p:nvGraphicFramePr>
          <p:cNvPr id="20" name="Tableau 19">
            <a:extLst>
              <a:ext uri="{FF2B5EF4-FFF2-40B4-BE49-F238E27FC236}">
                <a16:creationId xmlns:a16="http://schemas.microsoft.com/office/drawing/2014/main" id="{2717B95D-AB7A-7CCC-2053-74C02F284C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254921"/>
              </p:ext>
            </p:extLst>
          </p:nvPr>
        </p:nvGraphicFramePr>
        <p:xfrm>
          <a:off x="15514782" y="5924772"/>
          <a:ext cx="2257727" cy="76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7727">
                  <a:extLst>
                    <a:ext uri="{9D8B030D-6E8A-4147-A177-3AD203B41FA5}">
                      <a16:colId xmlns:a16="http://schemas.microsoft.com/office/drawing/2014/main" val="3812469289"/>
                    </a:ext>
                  </a:extLst>
                </a:gridCol>
              </a:tblGrid>
              <a:tr h="265985">
                <a:tc>
                  <a:txBody>
                    <a:bodyPr/>
                    <a:lstStyle/>
                    <a:p>
                      <a:pPr algn="l"/>
                      <a:r>
                        <a:rPr lang="fr-FR" sz="2000" dirty="0">
                          <a:solidFill>
                            <a:schemeClr val="tx1"/>
                          </a:solidFill>
                        </a:rPr>
                        <a:t>590 000€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7138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i="1" dirty="0"/>
                        <a:t>Aide humaine actuelle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455786"/>
                  </a:ext>
                </a:extLst>
              </a:tr>
            </a:tbl>
          </a:graphicData>
        </a:graphic>
      </p:graphicFrame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35F590F1-97C4-C290-6DB2-E4FEF19A3C63}"/>
              </a:ext>
            </a:extLst>
          </p:cNvPr>
          <p:cNvCxnSpPr>
            <a:cxnSpLocks/>
            <a:stCxn id="20" idx="0"/>
          </p:cNvCxnSpPr>
          <p:nvPr/>
        </p:nvCxnSpPr>
        <p:spPr>
          <a:xfrm flipH="1" flipV="1">
            <a:off x="15925800" y="4991100"/>
            <a:ext cx="717845" cy="933672"/>
          </a:xfrm>
          <a:prstGeom prst="line">
            <a:avLst/>
          </a:prstGeom>
          <a:ln w="25400" cap="rnd">
            <a:solidFill>
              <a:schemeClr val="tx1"/>
            </a:solidFill>
            <a:bevel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Tableau 36">
            <a:extLst>
              <a:ext uri="{FF2B5EF4-FFF2-40B4-BE49-F238E27FC236}">
                <a16:creationId xmlns:a16="http://schemas.microsoft.com/office/drawing/2014/main" id="{F083844D-7100-1C86-6856-E463A6BCF0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671161"/>
              </p:ext>
            </p:extLst>
          </p:nvPr>
        </p:nvGraphicFramePr>
        <p:xfrm>
          <a:off x="5543319" y="7752465"/>
          <a:ext cx="3544513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513">
                  <a:extLst>
                    <a:ext uri="{9D8B030D-6E8A-4147-A177-3AD203B41FA5}">
                      <a16:colId xmlns:a16="http://schemas.microsoft.com/office/drawing/2014/main" val="3812469289"/>
                    </a:ext>
                  </a:extLst>
                </a:gridCol>
              </a:tblGrid>
              <a:tr h="265985">
                <a:tc>
                  <a:txBody>
                    <a:bodyPr/>
                    <a:lstStyle/>
                    <a:p>
                      <a:pPr algn="l"/>
                      <a:r>
                        <a:rPr lang="fr-FR" sz="2000" dirty="0">
                          <a:solidFill>
                            <a:schemeClr val="tx1"/>
                          </a:solidFill>
                        </a:rPr>
                        <a:t>403 000€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7138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fr-FR" i="1" dirty="0"/>
                        <a:t>Déficit fonctionnel temporaire + souffrances endurées + préjudice esthétique temporaire + déficit fonctionnel permanent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455786"/>
                  </a:ext>
                </a:extLst>
              </a:tr>
            </a:tbl>
          </a:graphicData>
        </a:graphic>
      </p:graphicFrame>
      <p:cxnSp>
        <p:nvCxnSpPr>
          <p:cNvPr id="38" name="Connecteur droit 37">
            <a:extLst>
              <a:ext uri="{FF2B5EF4-FFF2-40B4-BE49-F238E27FC236}">
                <a16:creationId xmlns:a16="http://schemas.microsoft.com/office/drawing/2014/main" id="{99DEA78B-2850-8D41-424E-E63EAC6E98CE}"/>
              </a:ext>
            </a:extLst>
          </p:cNvPr>
          <p:cNvCxnSpPr>
            <a:cxnSpLocks/>
            <a:stCxn id="37" idx="0"/>
          </p:cNvCxnSpPr>
          <p:nvPr/>
        </p:nvCxnSpPr>
        <p:spPr>
          <a:xfrm flipV="1">
            <a:off x="7315575" y="6134100"/>
            <a:ext cx="547262" cy="1618365"/>
          </a:xfrm>
          <a:prstGeom prst="line">
            <a:avLst/>
          </a:prstGeom>
          <a:ln w="25400" cap="rnd">
            <a:solidFill>
              <a:schemeClr val="tx1"/>
            </a:solidFill>
            <a:bevel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Tableau 46">
            <a:extLst>
              <a:ext uri="{FF2B5EF4-FFF2-40B4-BE49-F238E27FC236}">
                <a16:creationId xmlns:a16="http://schemas.microsoft.com/office/drawing/2014/main" id="{EDC8C19B-E308-37C1-EB1C-560F3259A3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382669"/>
              </p:ext>
            </p:extLst>
          </p:nvPr>
        </p:nvGraphicFramePr>
        <p:xfrm>
          <a:off x="5539332" y="4805327"/>
          <a:ext cx="2099989" cy="1209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9989">
                  <a:extLst>
                    <a:ext uri="{9D8B030D-6E8A-4147-A177-3AD203B41FA5}">
                      <a16:colId xmlns:a16="http://schemas.microsoft.com/office/drawing/2014/main" val="3812469289"/>
                    </a:ext>
                  </a:extLst>
                </a:gridCol>
              </a:tblGrid>
              <a:tr h="312783">
                <a:tc>
                  <a:txBody>
                    <a:bodyPr/>
                    <a:lstStyle/>
                    <a:p>
                      <a:pPr algn="l"/>
                      <a:r>
                        <a:rPr lang="fr-FR" sz="2000" dirty="0">
                          <a:solidFill>
                            <a:schemeClr val="tx1"/>
                          </a:solidFill>
                        </a:rPr>
                        <a:t>100 000€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713833"/>
                  </a:ext>
                </a:extLst>
              </a:tr>
              <a:tr h="813129">
                <a:tc>
                  <a:txBody>
                    <a:bodyPr/>
                    <a:lstStyle/>
                    <a:p>
                      <a:pPr algn="just"/>
                      <a:r>
                        <a:rPr lang="fr-FR" i="1" dirty="0"/>
                        <a:t>Frais aménagement du logement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455786"/>
                  </a:ext>
                </a:extLst>
              </a:tr>
            </a:tbl>
          </a:graphicData>
        </a:graphic>
      </p:graphicFrame>
      <p:cxnSp>
        <p:nvCxnSpPr>
          <p:cNvPr id="48" name="Connecteur droit 47">
            <a:extLst>
              <a:ext uri="{FF2B5EF4-FFF2-40B4-BE49-F238E27FC236}">
                <a16:creationId xmlns:a16="http://schemas.microsoft.com/office/drawing/2014/main" id="{B91D2EC2-D748-4814-3160-8E25C6778008}"/>
              </a:ext>
            </a:extLst>
          </p:cNvPr>
          <p:cNvCxnSpPr>
            <a:cxnSpLocks/>
            <a:stCxn id="47" idx="0"/>
          </p:cNvCxnSpPr>
          <p:nvPr/>
        </p:nvCxnSpPr>
        <p:spPr>
          <a:xfrm flipV="1">
            <a:off x="6589326" y="3543300"/>
            <a:ext cx="1259274" cy="1262027"/>
          </a:xfrm>
          <a:prstGeom prst="line">
            <a:avLst/>
          </a:prstGeom>
          <a:ln w="25400" cap="rnd">
            <a:solidFill>
              <a:schemeClr val="tx1"/>
            </a:solidFill>
            <a:bevel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5" name="Tableau 54">
            <a:extLst>
              <a:ext uri="{FF2B5EF4-FFF2-40B4-BE49-F238E27FC236}">
                <a16:creationId xmlns:a16="http://schemas.microsoft.com/office/drawing/2014/main" id="{BDD5932C-ED20-418E-54FB-109730AF12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360818"/>
              </p:ext>
            </p:extLst>
          </p:nvPr>
        </p:nvGraphicFramePr>
        <p:xfrm>
          <a:off x="5543319" y="975209"/>
          <a:ext cx="3296476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6476">
                  <a:extLst>
                    <a:ext uri="{9D8B030D-6E8A-4147-A177-3AD203B41FA5}">
                      <a16:colId xmlns:a16="http://schemas.microsoft.com/office/drawing/2014/main" val="3812469289"/>
                    </a:ext>
                  </a:extLst>
                </a:gridCol>
              </a:tblGrid>
              <a:tr h="312783">
                <a:tc>
                  <a:txBody>
                    <a:bodyPr/>
                    <a:lstStyle/>
                    <a:p>
                      <a:pPr algn="l"/>
                      <a:r>
                        <a:rPr lang="fr-FR" sz="2000" dirty="0">
                          <a:solidFill>
                            <a:schemeClr val="tx1"/>
                          </a:solidFill>
                        </a:rPr>
                        <a:t>60 000€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713833"/>
                  </a:ext>
                </a:extLst>
              </a:tr>
              <a:tr h="813129">
                <a:tc>
                  <a:txBody>
                    <a:bodyPr/>
                    <a:lstStyle/>
                    <a:p>
                      <a:pPr algn="just"/>
                      <a:r>
                        <a:rPr lang="fr-FR" i="1" dirty="0"/>
                        <a:t>Préjudice moral et troubles dans les conditions d’existence des parents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455786"/>
                  </a:ext>
                </a:extLst>
              </a:tr>
            </a:tbl>
          </a:graphicData>
        </a:graphic>
      </p:graphicFrame>
      <p:cxnSp>
        <p:nvCxnSpPr>
          <p:cNvPr id="59" name="Connecteur droit 58">
            <a:extLst>
              <a:ext uri="{FF2B5EF4-FFF2-40B4-BE49-F238E27FC236}">
                <a16:creationId xmlns:a16="http://schemas.microsoft.com/office/drawing/2014/main" id="{3725B463-4D50-B0EE-D703-B79BB8ADDD19}"/>
              </a:ext>
            </a:extLst>
          </p:cNvPr>
          <p:cNvCxnSpPr>
            <a:cxnSpLocks/>
            <a:stCxn id="55" idx="2"/>
          </p:cNvCxnSpPr>
          <p:nvPr/>
        </p:nvCxnSpPr>
        <p:spPr>
          <a:xfrm>
            <a:off x="7191557" y="2285849"/>
            <a:ext cx="657043" cy="571651"/>
          </a:xfrm>
          <a:prstGeom prst="line">
            <a:avLst/>
          </a:prstGeom>
          <a:ln w="25400" cap="rnd">
            <a:solidFill>
              <a:schemeClr val="tx1"/>
            </a:solidFill>
            <a:bevel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cteur droit 64">
            <a:extLst>
              <a:ext uri="{FF2B5EF4-FFF2-40B4-BE49-F238E27FC236}">
                <a16:creationId xmlns:a16="http://schemas.microsoft.com/office/drawing/2014/main" id="{B13DE03D-C6D6-942F-A401-F46D8FF880CA}"/>
              </a:ext>
            </a:extLst>
          </p:cNvPr>
          <p:cNvCxnSpPr>
            <a:cxnSpLocks/>
          </p:cNvCxnSpPr>
          <p:nvPr/>
        </p:nvCxnSpPr>
        <p:spPr>
          <a:xfrm>
            <a:off x="7848600" y="3543300"/>
            <a:ext cx="19812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necteur droit 71">
            <a:extLst>
              <a:ext uri="{FF2B5EF4-FFF2-40B4-BE49-F238E27FC236}">
                <a16:creationId xmlns:a16="http://schemas.microsoft.com/office/drawing/2014/main" id="{C9E686D5-4F44-CA1F-CED9-9994B12B19CC}"/>
              </a:ext>
            </a:extLst>
          </p:cNvPr>
          <p:cNvCxnSpPr>
            <a:cxnSpLocks/>
          </p:cNvCxnSpPr>
          <p:nvPr/>
        </p:nvCxnSpPr>
        <p:spPr>
          <a:xfrm>
            <a:off x="7848600" y="6134100"/>
            <a:ext cx="16002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droit 74">
            <a:extLst>
              <a:ext uri="{FF2B5EF4-FFF2-40B4-BE49-F238E27FC236}">
                <a16:creationId xmlns:a16="http://schemas.microsoft.com/office/drawing/2014/main" id="{B6C1B13E-650D-1356-ED39-270674934A3A}"/>
              </a:ext>
            </a:extLst>
          </p:cNvPr>
          <p:cNvCxnSpPr>
            <a:cxnSpLocks/>
          </p:cNvCxnSpPr>
          <p:nvPr/>
        </p:nvCxnSpPr>
        <p:spPr>
          <a:xfrm>
            <a:off x="7848600" y="2861553"/>
            <a:ext cx="2819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necteur droit 80">
            <a:extLst>
              <a:ext uri="{FF2B5EF4-FFF2-40B4-BE49-F238E27FC236}">
                <a16:creationId xmlns:a16="http://schemas.microsoft.com/office/drawing/2014/main" id="{3199BDE9-1B64-5EC9-BBEA-6DA010926535}"/>
              </a:ext>
            </a:extLst>
          </p:cNvPr>
          <p:cNvCxnSpPr>
            <a:cxnSpLocks/>
          </p:cNvCxnSpPr>
          <p:nvPr/>
        </p:nvCxnSpPr>
        <p:spPr>
          <a:xfrm>
            <a:off x="13944600" y="4991100"/>
            <a:ext cx="19812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5" name="Tableau 84">
            <a:extLst>
              <a:ext uri="{FF2B5EF4-FFF2-40B4-BE49-F238E27FC236}">
                <a16:creationId xmlns:a16="http://schemas.microsoft.com/office/drawing/2014/main" id="{0C75E4C0-FD94-C8A6-0FCC-659623472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478635"/>
              </p:ext>
            </p:extLst>
          </p:nvPr>
        </p:nvGraphicFramePr>
        <p:xfrm>
          <a:off x="15500545" y="757622"/>
          <a:ext cx="2099989" cy="1209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9989">
                  <a:extLst>
                    <a:ext uri="{9D8B030D-6E8A-4147-A177-3AD203B41FA5}">
                      <a16:colId xmlns:a16="http://schemas.microsoft.com/office/drawing/2014/main" val="3812469289"/>
                    </a:ext>
                  </a:extLst>
                </a:gridCol>
              </a:tblGrid>
              <a:tr h="312783">
                <a:tc>
                  <a:txBody>
                    <a:bodyPr/>
                    <a:lstStyle/>
                    <a:p>
                      <a:pPr algn="l"/>
                      <a:r>
                        <a:rPr lang="fr-FR" sz="2000" dirty="0">
                          <a:solidFill>
                            <a:schemeClr val="tx1"/>
                          </a:solidFill>
                        </a:rPr>
                        <a:t>34 355,71€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713833"/>
                  </a:ext>
                </a:extLst>
              </a:tr>
              <a:tr h="813129">
                <a:tc>
                  <a:txBody>
                    <a:bodyPr/>
                    <a:lstStyle/>
                    <a:p>
                      <a:pPr algn="just"/>
                      <a:r>
                        <a:rPr lang="fr-FR" i="1" dirty="0"/>
                        <a:t>Frais divers et DSA*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455786"/>
                  </a:ext>
                </a:extLst>
              </a:tr>
            </a:tbl>
          </a:graphicData>
        </a:graphic>
      </p:graphicFrame>
      <p:cxnSp>
        <p:nvCxnSpPr>
          <p:cNvPr id="98" name="Connecteur droit 97">
            <a:extLst>
              <a:ext uri="{FF2B5EF4-FFF2-40B4-BE49-F238E27FC236}">
                <a16:creationId xmlns:a16="http://schemas.microsoft.com/office/drawing/2014/main" id="{A506C52F-CB29-DCCA-855E-7AB736D68443}"/>
              </a:ext>
            </a:extLst>
          </p:cNvPr>
          <p:cNvCxnSpPr>
            <a:cxnSpLocks/>
          </p:cNvCxnSpPr>
          <p:nvPr/>
        </p:nvCxnSpPr>
        <p:spPr>
          <a:xfrm>
            <a:off x="11582400" y="2476500"/>
            <a:ext cx="4343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necteur droit 100">
            <a:extLst>
              <a:ext uri="{FF2B5EF4-FFF2-40B4-BE49-F238E27FC236}">
                <a16:creationId xmlns:a16="http://schemas.microsoft.com/office/drawing/2014/main" id="{410AFCA2-EC32-EC26-F9FD-FCE3F18EE8EA}"/>
              </a:ext>
            </a:extLst>
          </p:cNvPr>
          <p:cNvCxnSpPr>
            <a:cxnSpLocks/>
            <a:stCxn id="85" idx="2"/>
          </p:cNvCxnSpPr>
          <p:nvPr/>
        </p:nvCxnSpPr>
        <p:spPr>
          <a:xfrm flipH="1">
            <a:off x="15925800" y="1966991"/>
            <a:ext cx="624739" cy="509509"/>
          </a:xfrm>
          <a:prstGeom prst="line">
            <a:avLst/>
          </a:prstGeom>
          <a:ln w="25400" cap="rnd">
            <a:solidFill>
              <a:schemeClr val="tx1"/>
            </a:solidFill>
            <a:bevel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4" name="Tableau 103">
            <a:extLst>
              <a:ext uri="{FF2B5EF4-FFF2-40B4-BE49-F238E27FC236}">
                <a16:creationId xmlns:a16="http://schemas.microsoft.com/office/drawing/2014/main" id="{D2EBBE63-E904-5D2D-A248-55A5FD3FE4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295551"/>
              </p:ext>
            </p:extLst>
          </p:nvPr>
        </p:nvGraphicFramePr>
        <p:xfrm>
          <a:off x="13326188" y="8544945"/>
          <a:ext cx="4799035" cy="1125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9035">
                  <a:extLst>
                    <a:ext uri="{9D8B030D-6E8A-4147-A177-3AD203B41FA5}">
                      <a16:colId xmlns:a16="http://schemas.microsoft.com/office/drawing/2014/main" val="3812469289"/>
                    </a:ext>
                  </a:extLst>
                </a:gridCol>
              </a:tblGrid>
              <a:tr h="312783">
                <a:tc>
                  <a:txBody>
                    <a:bodyPr/>
                    <a:lstStyle/>
                    <a:p>
                      <a:pPr algn="l"/>
                      <a:r>
                        <a:rPr lang="fr-FR" sz="1400" b="1" i="0" dirty="0">
                          <a:solidFill>
                            <a:schemeClr val="tx1"/>
                          </a:solidFill>
                        </a:rPr>
                        <a:t>Frais divers et DSA*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713833"/>
                  </a:ext>
                </a:extLst>
              </a:tr>
              <a:tr h="813129">
                <a:tc>
                  <a:txBody>
                    <a:bodyPr/>
                    <a:lstStyle/>
                    <a:p>
                      <a:pPr algn="just"/>
                      <a:r>
                        <a:rPr lang="fr-FR" sz="1200" b="1" i="0" dirty="0"/>
                        <a:t>20 855,71€ </a:t>
                      </a:r>
                      <a:r>
                        <a:rPr lang="fr-FR" sz="1200" i="1" dirty="0"/>
                        <a:t>- Frais d’aménagement des véhicules </a:t>
                      </a:r>
                    </a:p>
                    <a:p>
                      <a:pPr algn="just"/>
                      <a:r>
                        <a:rPr lang="fr-FR" sz="1200" b="1" i="0" dirty="0"/>
                        <a:t>9 100€ </a:t>
                      </a:r>
                      <a:r>
                        <a:rPr lang="fr-FR" sz="1200" i="1" dirty="0"/>
                        <a:t>- </a:t>
                      </a:r>
                      <a:r>
                        <a:rPr lang="fr-FR" sz="1200" b="0" i="1" dirty="0"/>
                        <a:t>Dépenses de santé </a:t>
                      </a:r>
                    </a:p>
                    <a:p>
                      <a:pPr algn="just"/>
                      <a:r>
                        <a:rPr lang="fr-FR" sz="1200" b="1" i="0" dirty="0"/>
                        <a:t>4 400€ </a:t>
                      </a:r>
                      <a:r>
                        <a:rPr lang="fr-FR" sz="1200" b="0" i="1" u="none" dirty="0"/>
                        <a:t>- Frais d’expertise architecturale et ergonomique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455786"/>
                  </a:ext>
                </a:extLst>
              </a:tr>
            </a:tbl>
          </a:graphicData>
        </a:graphic>
      </p:graphicFrame>
      <p:graphicFrame>
        <p:nvGraphicFramePr>
          <p:cNvPr id="107" name="Tableau 106">
            <a:extLst>
              <a:ext uri="{FF2B5EF4-FFF2-40B4-BE49-F238E27FC236}">
                <a16:creationId xmlns:a16="http://schemas.microsoft.com/office/drawing/2014/main" id="{A73B8E1F-17DA-8C08-DCBD-1EA7904345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632438"/>
              </p:ext>
            </p:extLst>
          </p:nvPr>
        </p:nvGraphicFramePr>
        <p:xfrm>
          <a:off x="10310233" y="4798061"/>
          <a:ext cx="3015955" cy="497205"/>
        </p:xfrm>
        <a:graphic>
          <a:graphicData uri="http://schemas.openxmlformats.org/drawingml/2006/table">
            <a:tbl>
              <a:tblPr/>
              <a:tblGrid>
                <a:gridCol w="3015955">
                  <a:extLst>
                    <a:ext uri="{9D8B030D-6E8A-4147-A177-3AD203B41FA5}">
                      <a16:colId xmlns:a16="http://schemas.microsoft.com/office/drawing/2014/main" val="338561641"/>
                    </a:ext>
                  </a:extLst>
                </a:gridCol>
              </a:tblGrid>
              <a:tr h="2032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1  207  355,71€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1713230"/>
                  </a:ext>
                </a:extLst>
              </a:tr>
            </a:tbl>
          </a:graphicData>
        </a:graphic>
      </p:graphicFrame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id="{BFBBDEC6-190C-AAB5-52A6-434AF914D4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365867"/>
              </p:ext>
            </p:extLst>
          </p:nvPr>
        </p:nvGraphicFramePr>
        <p:xfrm>
          <a:off x="11844611" y="154342"/>
          <a:ext cx="2099989" cy="1209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9989">
                  <a:extLst>
                    <a:ext uri="{9D8B030D-6E8A-4147-A177-3AD203B41FA5}">
                      <a16:colId xmlns:a16="http://schemas.microsoft.com/office/drawing/2014/main" val="3812469289"/>
                    </a:ext>
                  </a:extLst>
                </a:gridCol>
              </a:tblGrid>
              <a:tr h="312783">
                <a:tc>
                  <a:txBody>
                    <a:bodyPr/>
                    <a:lstStyle/>
                    <a:p>
                      <a:pPr algn="l"/>
                      <a:r>
                        <a:rPr lang="fr-FR" sz="2000" dirty="0">
                          <a:solidFill>
                            <a:schemeClr val="tx1"/>
                          </a:solidFill>
                        </a:rPr>
                        <a:t>20 000€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713833"/>
                  </a:ext>
                </a:extLst>
              </a:tr>
              <a:tr h="813129">
                <a:tc>
                  <a:txBody>
                    <a:bodyPr/>
                    <a:lstStyle/>
                    <a:p>
                      <a:pPr algn="just"/>
                      <a:r>
                        <a:rPr lang="fr-FR" i="1" dirty="0"/>
                        <a:t>Préjudice moral </a:t>
                      </a:r>
                    </a:p>
                    <a:p>
                      <a:pPr algn="just"/>
                      <a:r>
                        <a:rPr lang="fr-FR" i="1" dirty="0"/>
                        <a:t>des frères et sœurs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3455786"/>
                  </a:ext>
                </a:extLst>
              </a:tr>
            </a:tbl>
          </a:graphicData>
        </a:graphic>
      </p:graphicFrame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5BA0535D-28BF-4C54-2ED4-37D37FBB8D31}"/>
              </a:ext>
            </a:extLst>
          </p:cNvPr>
          <p:cNvCxnSpPr>
            <a:cxnSpLocks/>
          </p:cNvCxnSpPr>
          <p:nvPr/>
        </p:nvCxnSpPr>
        <p:spPr>
          <a:xfrm flipV="1">
            <a:off x="11125200" y="1069958"/>
            <a:ext cx="0" cy="117033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4E53B577-3C63-B2AC-AE2A-2B2945D8DB5E}"/>
              </a:ext>
            </a:extLst>
          </p:cNvPr>
          <p:cNvCxnSpPr>
            <a:cxnSpLocks/>
            <a:stCxn id="8" idx="1"/>
          </p:cNvCxnSpPr>
          <p:nvPr/>
        </p:nvCxnSpPr>
        <p:spPr>
          <a:xfrm flipH="1">
            <a:off x="11125200" y="759026"/>
            <a:ext cx="719411" cy="323444"/>
          </a:xfrm>
          <a:prstGeom prst="line">
            <a:avLst/>
          </a:prstGeom>
          <a:ln w="25400" cap="rnd">
            <a:solidFill>
              <a:schemeClr val="tx1"/>
            </a:solidFill>
            <a:bevel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4807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605</Words>
  <Application>Microsoft Office PowerPoint</Application>
  <PresentationFormat>Personnalisé</PresentationFormat>
  <Paragraphs>61</Paragraphs>
  <Slides>6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Calibri</vt:lpstr>
      <vt:lpstr>Arial</vt:lpstr>
      <vt:lpstr>Helvetica Neue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Vert et Blanc Simple Soins de Santé Pitch Deck Présentation</dc:title>
  <dc:creator>Aurore</dc:creator>
  <cp:lastModifiedBy>Aurore Roussel</cp:lastModifiedBy>
  <cp:revision>6</cp:revision>
  <cp:lastPrinted>2023-12-08T09:20:03Z</cp:lastPrinted>
  <dcterms:created xsi:type="dcterms:W3CDTF">2006-08-16T00:00:00Z</dcterms:created>
  <dcterms:modified xsi:type="dcterms:W3CDTF">2023-12-08T09:41:36Z</dcterms:modified>
  <dc:identifier>DAF2BMUYiPs</dc:identifier>
</cp:coreProperties>
</file>