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D64B1-6107-6745-8744-55F38CD6A7F8}" type="datetimeFigureOut">
              <a:rPr lang="fr-FR" smtClean="0"/>
              <a:t>15/03/2017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7465F-A58A-E943-9D97-609EBC4611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83617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29B6B-5A3C-E94E-9500-CDD96F3CC444}" type="datetimeFigureOut">
              <a:rPr lang="fr-FR" smtClean="0"/>
              <a:t>15/03/2017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22134-295A-2B4D-8159-D8886DC5CD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3727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22134-295A-2B4D-8159-D8886DC5CDB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572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22134-295A-2B4D-8159-D8886DC5CDB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767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6C2CE-36FA-3E4B-A6A7-76D9AA2D1AE1}" type="datetime4">
              <a:rPr lang="fr-FR" smtClean="0"/>
              <a:t>15 mars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FB97-4C9B-274D-B492-1E3833280543}" type="datetime4">
              <a:rPr lang="fr-FR" smtClean="0"/>
              <a:t>15 mars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1ED0-0D18-2A46-A418-476CF7FF816F}" type="datetime4">
              <a:rPr lang="fr-FR" smtClean="0"/>
              <a:t>15 mars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E203-2301-2840-BB98-2498A02BFEC8}" type="datetime4">
              <a:rPr lang="fr-FR" smtClean="0"/>
              <a:t>15 mars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CE29E-B8E9-6D42-B871-5CFC4B43DE80}" type="datetime4">
              <a:rPr lang="fr-FR" smtClean="0"/>
              <a:t>15 mars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5C50-B879-C14C-9D50-901C7C893B75}" type="datetime4">
              <a:rPr lang="fr-FR" smtClean="0"/>
              <a:t>15 mars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EECFA-974D-8A4A-959B-6D6A4E563758}" type="datetime4">
              <a:rPr lang="fr-FR" smtClean="0"/>
              <a:t>15 mars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71F61-9A61-BC41-B72A-43E2A9E76BA2}" type="datetime4">
              <a:rPr lang="fr-FR" smtClean="0"/>
              <a:t>15 mars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E6E2-E4C0-4A43-A0D7-1D6B3B1DFC0E}" type="datetime4">
              <a:rPr lang="fr-FR" smtClean="0"/>
              <a:t>15 mars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3824B-4F1C-074A-B023-69141FA9E245}" type="datetime4">
              <a:rPr lang="fr-FR" smtClean="0"/>
              <a:t>15 mars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BF5FD-5F4D-9649-AA06-EC5E882B9A22}" type="datetime4">
              <a:rPr lang="fr-FR" smtClean="0"/>
              <a:t>15 mars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A07CD36-340E-D843-BA93-D00AA3237121}" type="datetime4">
              <a:rPr lang="fr-FR" smtClean="0"/>
              <a:t>15 mars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hum-avocats.f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twitter.com/fchhu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 smtClean="0"/>
              <a:t>DROIT A LA DECONNEXION : COMMENT le mettre en œuvre ?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Petit-déjeuner débat du 17 mars 2017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602384" y="3976581"/>
            <a:ext cx="32458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Cabinet CHHUM AVOCATS</a:t>
            </a:r>
          </a:p>
          <a:p>
            <a:endParaRPr lang="fr-FR" dirty="0"/>
          </a:p>
          <a:p>
            <a:r>
              <a:rPr lang="fr-FR" dirty="0" smtClean="0"/>
              <a:t>4, Rue Bayard 75008 PARIS</a:t>
            </a:r>
          </a:p>
          <a:p>
            <a:r>
              <a:rPr lang="fr-FR" dirty="0" smtClean="0"/>
              <a:t>41, Quai de la Fosse 44000 NANTES</a:t>
            </a:r>
          </a:p>
          <a:p>
            <a:endParaRPr lang="fr-FR" dirty="0"/>
          </a:p>
          <a:p>
            <a:r>
              <a:rPr lang="fr-FR" dirty="0" smtClean="0">
                <a:hlinkClick r:id="rId3"/>
              </a:rPr>
              <a:t>www.chhum-avocats.fr</a:t>
            </a:r>
            <a:endParaRPr lang="fr-FR" dirty="0" smtClean="0"/>
          </a:p>
          <a:p>
            <a:r>
              <a:rPr lang="fr-FR" dirty="0" smtClean="0">
                <a:hlinkClick r:id="rId4"/>
              </a:rPr>
              <a:t>https://twitter.com/fchhum</a:t>
            </a:r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6626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SOMMAIRE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013387"/>
            <a:ext cx="7520940" cy="3667090"/>
          </a:xfrm>
        </p:spPr>
        <p:txBody>
          <a:bodyPr>
            <a:normAutofit/>
          </a:bodyPr>
          <a:lstStyle/>
          <a:p>
            <a:r>
              <a:rPr lang="fr-FR" dirty="0" smtClean="0"/>
              <a:t>1) </a:t>
            </a:r>
            <a:r>
              <a:rPr lang="fr-FR" u="sng" dirty="0" smtClean="0"/>
              <a:t>Le </a:t>
            </a:r>
            <a:r>
              <a:rPr lang="fr-FR" u="sng" dirty="0"/>
              <a:t>droit à la déconnexion : pourquoi ?</a:t>
            </a:r>
            <a:endParaRPr lang="fr-FR" dirty="0"/>
          </a:p>
          <a:p>
            <a:endParaRPr lang="fr-FR" dirty="0" smtClean="0"/>
          </a:p>
          <a:p>
            <a:r>
              <a:rPr lang="fr-FR" dirty="0" smtClean="0"/>
              <a:t>2)</a:t>
            </a:r>
            <a:r>
              <a:rPr lang="fr-FR" dirty="0"/>
              <a:t> </a:t>
            </a:r>
            <a:r>
              <a:rPr lang="fr-FR" u="sng" dirty="0" smtClean="0"/>
              <a:t>Le </a:t>
            </a:r>
            <a:r>
              <a:rPr lang="fr-FR" u="sng" dirty="0"/>
              <a:t>droit à la déconnexion : pour qui ?</a:t>
            </a:r>
            <a:endParaRPr lang="fr-FR" dirty="0"/>
          </a:p>
          <a:p>
            <a:endParaRPr lang="fr-FR" dirty="0" smtClean="0"/>
          </a:p>
          <a:p>
            <a:r>
              <a:rPr lang="fr-FR" dirty="0" smtClean="0"/>
              <a:t>3) </a:t>
            </a:r>
            <a:r>
              <a:rPr lang="fr-FR" u="sng" dirty="0" smtClean="0"/>
              <a:t>Le </a:t>
            </a:r>
            <a:r>
              <a:rPr lang="fr-FR" u="sng" dirty="0"/>
              <a:t>droit à la déconnexion : comment ?</a:t>
            </a:r>
            <a:endParaRPr lang="fr-FR" dirty="0"/>
          </a:p>
          <a:p>
            <a:r>
              <a:rPr lang="fr-FR" dirty="0"/>
              <a:t> </a:t>
            </a:r>
          </a:p>
          <a:p>
            <a:endParaRPr lang="fr-FR" dirty="0"/>
          </a:p>
          <a:p>
            <a:r>
              <a:rPr lang="fr-FR" b="0" dirty="0"/>
              <a:t>ANNEXE 1 – Modèle d’accord collectif sur le droit à la déconnexion</a:t>
            </a:r>
          </a:p>
          <a:p>
            <a:r>
              <a:rPr lang="fr-FR" b="0" dirty="0"/>
              <a:t> </a:t>
            </a:r>
          </a:p>
          <a:p>
            <a:r>
              <a:rPr lang="fr-FR" b="0" dirty="0"/>
              <a:t>ANNEXE 2 – Modèle de charte unilatérale sur le droit à la déconnexion</a:t>
            </a:r>
          </a:p>
          <a:p>
            <a:endParaRPr lang="fr-FR" dirty="0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21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POURQUOI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590634"/>
            <a:ext cx="7520940" cy="3089844"/>
          </a:xfrm>
        </p:spPr>
        <p:txBody>
          <a:bodyPr>
            <a:normAutofit/>
          </a:bodyPr>
          <a:lstStyle/>
          <a:p>
            <a:pPr marL="0" indent="0" algn="ctr"/>
            <a:endParaRPr lang="fr-FR" sz="1800" dirty="0" smtClean="0"/>
          </a:p>
          <a:p>
            <a:pPr marL="349250" lvl="1" indent="-349250" algn="just">
              <a:buFont typeface="Wingdings" charset="2"/>
              <a:buChar char="§"/>
              <a:tabLst>
                <a:tab pos="719138" algn="l"/>
              </a:tabLst>
            </a:pPr>
            <a:r>
              <a:rPr lang="fr-FR" sz="1800" dirty="0" smtClean="0"/>
              <a:t>Utilisation des outils numériques à des fins professionnelles de plus en plus répandue</a:t>
            </a:r>
          </a:p>
          <a:p>
            <a:pPr marL="349250" lvl="1" indent="-349250" algn="just">
              <a:buNone/>
              <a:tabLst>
                <a:tab pos="719138" algn="l"/>
              </a:tabLst>
            </a:pPr>
            <a:endParaRPr lang="fr-FR" sz="1800" dirty="0" smtClean="0"/>
          </a:p>
          <a:p>
            <a:pPr marL="349250" lvl="1" indent="-349250" algn="just">
              <a:buFont typeface="Wingdings" charset="2"/>
              <a:buChar char="§"/>
              <a:tabLst>
                <a:tab pos="719138" algn="l"/>
              </a:tabLst>
            </a:pPr>
            <a:r>
              <a:rPr lang="fr-FR" sz="1800" dirty="0" smtClean="0"/>
              <a:t>Important facteur de risques pour la santé des salariés : confusion vie privée/professionnelle, </a:t>
            </a:r>
            <a:r>
              <a:rPr lang="fr-FR" sz="1800" i="1" dirty="0" err="1" smtClean="0"/>
              <a:t>burn</a:t>
            </a:r>
            <a:r>
              <a:rPr lang="fr-FR" sz="1800" i="1" dirty="0" smtClean="0"/>
              <a:t> out </a:t>
            </a:r>
            <a:r>
              <a:rPr lang="fr-FR" sz="1800" dirty="0" smtClean="0"/>
              <a:t>numérique etc.</a:t>
            </a:r>
          </a:p>
          <a:p>
            <a:pPr marL="349250" lvl="1" indent="-349250" algn="just">
              <a:tabLst>
                <a:tab pos="719138" algn="l"/>
              </a:tabLst>
            </a:pPr>
            <a:endParaRPr lang="fr-FR" sz="1800" dirty="0" smtClean="0"/>
          </a:p>
          <a:p>
            <a:pPr marL="349250" lvl="1" indent="-349250" algn="just">
              <a:buFont typeface="Wingdings" charset="2"/>
              <a:buChar char="§"/>
              <a:tabLst>
                <a:tab pos="719138" algn="l"/>
              </a:tabLst>
            </a:pPr>
            <a:r>
              <a:rPr lang="fr-FR" sz="1800" dirty="0" smtClean="0"/>
              <a:t>Source de nombreuses violations du droit du travail : heures supplémentaires, repos quotidiens et hebdomadaires, congés etc.</a:t>
            </a:r>
            <a:endParaRPr lang="fr-FR" sz="180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1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POURQUOI ?</a:t>
            </a:r>
            <a:endParaRPr lang="fr-FR" dirty="0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idx="1"/>
          </p:nvPr>
        </p:nvSpPr>
        <p:spPr>
          <a:xfrm>
            <a:off x="487509" y="1116007"/>
            <a:ext cx="8185019" cy="3976583"/>
          </a:xfrm>
        </p:spPr>
        <p:txBody>
          <a:bodyPr>
            <a:normAutofit fontScale="77500" lnSpcReduction="20000"/>
          </a:bodyPr>
          <a:lstStyle/>
          <a:p>
            <a:pPr marL="0" indent="0" algn="just"/>
            <a:r>
              <a:rPr lang="fr-FR" sz="2100" b="0" dirty="0"/>
              <a:t>62% des salariés interrogés disposent d’au moins un outil numérique professionnel (ordinateur, tablette, </a:t>
            </a:r>
            <a:r>
              <a:rPr lang="fr-FR" sz="2100" b="0" dirty="0" err="1"/>
              <a:t>smartphone</a:t>
            </a:r>
            <a:r>
              <a:rPr lang="fr-FR" sz="2100" b="0" dirty="0"/>
              <a:t> etc.) </a:t>
            </a:r>
            <a:r>
              <a:rPr lang="fr-FR" sz="2100" b="0" dirty="0" smtClean="0"/>
              <a:t> / 75</a:t>
            </a:r>
            <a:r>
              <a:rPr lang="fr-FR" sz="2100" b="0" dirty="0"/>
              <a:t>% chez les cadres</a:t>
            </a:r>
          </a:p>
          <a:p>
            <a:pPr marL="0" indent="0" algn="just"/>
            <a:r>
              <a:rPr lang="fr-FR" sz="2100" b="0" dirty="0"/>
              <a:t> </a:t>
            </a:r>
          </a:p>
          <a:p>
            <a:pPr marL="0" indent="0" algn="just"/>
            <a:r>
              <a:rPr lang="fr-FR" sz="2100" b="0" dirty="0"/>
              <a:t>41% des salariés estiment que les outils numériques ont un impact négatif sur leur équilibre de vie </a:t>
            </a:r>
          </a:p>
          <a:p>
            <a:pPr marL="0" indent="0" algn="just"/>
            <a:r>
              <a:rPr lang="fr-FR" sz="2100" b="0" dirty="0"/>
              <a:t> </a:t>
            </a:r>
          </a:p>
          <a:p>
            <a:pPr marL="0" indent="0" algn="just"/>
            <a:r>
              <a:rPr lang="fr-FR" sz="2100" b="0" dirty="0"/>
              <a:t>75% des salariés (3 salariés sur 4) affirment consulter leurs emails ou répondre à des appels professionnels en dehors de leur temps de travail</a:t>
            </a:r>
          </a:p>
          <a:p>
            <a:pPr marL="0" indent="0" algn="just"/>
            <a:r>
              <a:rPr lang="fr-FR" sz="2100" b="0" dirty="0"/>
              <a:t> </a:t>
            </a:r>
          </a:p>
          <a:p>
            <a:pPr marL="0" indent="0" algn="just"/>
            <a:r>
              <a:rPr lang="fr-FR" sz="2100" b="0" dirty="0"/>
              <a:t>48% affirment travailler pendant leurs congés à travers l’utilisation de leurs outils numériques</a:t>
            </a:r>
          </a:p>
          <a:p>
            <a:pPr marL="0" indent="0" algn="just"/>
            <a:r>
              <a:rPr lang="fr-FR" sz="2100" b="0" dirty="0"/>
              <a:t> </a:t>
            </a:r>
          </a:p>
          <a:p>
            <a:pPr marL="0" indent="0" algn="just"/>
            <a:r>
              <a:rPr lang="fr-FR" sz="2100" b="0" dirty="0"/>
              <a:t>22% craignent d’être jugés trop peu </a:t>
            </a:r>
            <a:r>
              <a:rPr lang="fr-FR" sz="2100" b="0" dirty="0" smtClean="0"/>
              <a:t>disponibles             </a:t>
            </a:r>
          </a:p>
          <a:p>
            <a:endParaRPr lang="fr-FR" dirty="0"/>
          </a:p>
          <a:p>
            <a:pPr algn="r"/>
            <a:r>
              <a:rPr lang="fr-FR" dirty="0" smtClean="0"/>
              <a:t> (</a:t>
            </a:r>
            <a:r>
              <a:rPr lang="fr-FR" i="1" dirty="0" smtClean="0"/>
              <a:t>Etude </a:t>
            </a:r>
            <a:r>
              <a:rPr lang="fr-FR" i="1" dirty="0" err="1" smtClean="0"/>
              <a:t>PageGroup</a:t>
            </a:r>
            <a:r>
              <a:rPr lang="fr-FR" i="1" dirty="0" smtClean="0"/>
              <a:t> </a:t>
            </a:r>
            <a:r>
              <a:rPr lang="mr-IN" i="1" dirty="0" smtClean="0"/>
              <a:t>–</a:t>
            </a:r>
            <a:r>
              <a:rPr lang="fr-FR" i="1" dirty="0" smtClean="0"/>
              <a:t> 16 févr. 2017)</a:t>
            </a:r>
            <a:endParaRPr lang="fr-FR" i="1" dirty="0"/>
          </a:p>
          <a:p>
            <a:endParaRPr lang="fr-FR" dirty="0"/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89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POURQUOI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/>
            <a:endParaRPr lang="fr-FR" dirty="0" smtClean="0"/>
          </a:p>
          <a:p>
            <a:pPr marL="0" indent="0" algn="just"/>
            <a:r>
              <a:rPr lang="fr-FR" dirty="0" smtClean="0"/>
              <a:t>Nouvel 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article L.2242-8, 7° du Code du travail </a:t>
            </a:r>
            <a:r>
              <a:rPr lang="fr-FR" dirty="0" smtClean="0"/>
              <a:t>(issu de la Loi n°</a:t>
            </a:r>
            <a:r>
              <a:rPr lang="fr-FR" dirty="0"/>
              <a:t>2016-1088 du 8 août </a:t>
            </a:r>
            <a:r>
              <a:rPr lang="fr-FR" dirty="0" smtClean="0"/>
              <a:t>2016) :</a:t>
            </a:r>
          </a:p>
          <a:p>
            <a:endParaRPr lang="fr-FR" dirty="0"/>
          </a:p>
          <a:p>
            <a:pPr indent="15875" algn="just"/>
            <a:r>
              <a:rPr lang="fr-FR" dirty="0" smtClean="0"/>
              <a:t>« </a:t>
            </a:r>
            <a:r>
              <a:rPr lang="fr-FR" i="1" dirty="0"/>
              <a:t>La négociation annuelle sur l'égalité professionnelle entre les femmes et les hommes et la qualité de vie au travail porte sur […] les modalités de plein exercice par le salarié de son droit à la déconnexion et la mise en place par l’entreprise de dispositifs de régulation de l’utilisation des outils numériques, </a:t>
            </a:r>
            <a:r>
              <a:rPr lang="fr-FR" i="1" dirty="0">
                <a:solidFill>
                  <a:schemeClr val="accent2"/>
                </a:solidFill>
              </a:rPr>
              <a:t>en vue d’assurer le respect des temps de repos et de congé ainsi que de la vie personnelle et familiale</a:t>
            </a:r>
            <a:r>
              <a:rPr lang="fr-FR" dirty="0" smtClean="0"/>
              <a:t>. »</a:t>
            </a:r>
            <a:r>
              <a:rPr lang="fr-FR" dirty="0"/>
              <a:t>  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164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 QUI ?</a:t>
            </a:r>
            <a:br>
              <a:rPr lang="fr-FR" dirty="0" smtClean="0"/>
            </a:br>
            <a:endParaRPr lang="fr-FR" sz="1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171550"/>
          </a:xfrm>
        </p:spPr>
        <p:txBody>
          <a:bodyPr>
            <a:normAutofit fontScale="92500" lnSpcReduction="10000"/>
          </a:bodyPr>
          <a:lstStyle/>
          <a:p>
            <a:pPr algn="ctr"/>
            <a:endParaRPr lang="fr-FR" u="sng" dirty="0"/>
          </a:p>
          <a:p>
            <a:pPr marL="0" lvl="1" indent="-169164"/>
            <a:r>
              <a:rPr lang="fr-FR" dirty="0">
                <a:solidFill>
                  <a:srgbClr val="0679A3"/>
                </a:solidFill>
              </a:rPr>
              <a:t>Les entreprises de 50 salariés ou plus</a:t>
            </a:r>
          </a:p>
          <a:p>
            <a:r>
              <a:rPr lang="fr-FR" dirty="0"/>
              <a:t> </a:t>
            </a:r>
          </a:p>
          <a:p>
            <a:pPr marL="0" indent="0"/>
            <a:r>
              <a:rPr lang="fr-FR" b="0" dirty="0" smtClean="0"/>
              <a:t>Cadre de la NAO </a:t>
            </a:r>
            <a:r>
              <a:rPr lang="fr-FR" b="0" dirty="0">
                <a:sym typeface="Wingdings"/>
              </a:rPr>
              <a:t>-</a:t>
            </a:r>
            <a:r>
              <a:rPr lang="fr-FR" b="0" dirty="0" smtClean="0">
                <a:sym typeface="Wingdings"/>
              </a:rPr>
              <a:t> </a:t>
            </a:r>
            <a:r>
              <a:rPr lang="fr-FR" b="0" dirty="0" smtClean="0"/>
              <a:t>volet </a:t>
            </a:r>
            <a:r>
              <a:rPr lang="fr-FR" b="0" dirty="0"/>
              <a:t>« égalité professionnelle et qualité de vie au travail » </a:t>
            </a:r>
            <a:r>
              <a:rPr lang="fr-FR" b="0" dirty="0" smtClean="0">
                <a:sym typeface="Wingdings"/>
              </a:rPr>
              <a:t></a:t>
            </a:r>
            <a:r>
              <a:rPr lang="fr-FR" b="0" dirty="0" smtClean="0"/>
              <a:t> ne </a:t>
            </a:r>
            <a:r>
              <a:rPr lang="fr-FR" b="0" dirty="0"/>
              <a:t>s’impose donc que dans les entreprises dotées d’au moins une section syndicale, c’est-à-dire dans les </a:t>
            </a:r>
            <a:r>
              <a:rPr lang="fr-FR" b="0" u="sng" dirty="0"/>
              <a:t>entreprises de 50 salariés ou plus</a:t>
            </a:r>
            <a:r>
              <a:rPr lang="fr-FR" b="0" dirty="0"/>
              <a:t>. (article L.2242-8 du Code du travail)</a:t>
            </a:r>
          </a:p>
          <a:p>
            <a:pPr marL="0" indent="0"/>
            <a:r>
              <a:rPr lang="fr-FR" b="0" dirty="0"/>
              <a:t> </a:t>
            </a:r>
            <a:endParaRPr lang="fr-FR" b="0" dirty="0" smtClean="0"/>
          </a:p>
          <a:p>
            <a:pPr marL="0" indent="0"/>
            <a:r>
              <a:rPr lang="fr-FR" b="0" dirty="0" smtClean="0"/>
              <a:t>TPE et PME en principe exclues.</a:t>
            </a:r>
          </a:p>
          <a:p>
            <a:r>
              <a:rPr lang="fr-FR" dirty="0" smtClean="0"/>
              <a:t> </a:t>
            </a:r>
          </a:p>
          <a:p>
            <a:pPr marL="0" lvl="1" indent="-169164"/>
            <a:r>
              <a:rPr lang="fr-FR" dirty="0" smtClean="0">
                <a:solidFill>
                  <a:srgbClr val="0679A3"/>
                </a:solidFill>
              </a:rPr>
              <a:t>Les </a:t>
            </a:r>
            <a:r>
              <a:rPr lang="fr-FR" dirty="0">
                <a:solidFill>
                  <a:srgbClr val="0679A3"/>
                </a:solidFill>
              </a:rPr>
              <a:t>entreprises dans lesquels un accord permet le recours au forfait jours</a:t>
            </a:r>
          </a:p>
          <a:p>
            <a:r>
              <a:rPr lang="fr-FR" dirty="0"/>
              <a:t> </a:t>
            </a:r>
          </a:p>
          <a:p>
            <a:pPr marL="0" indent="0"/>
            <a:r>
              <a:rPr lang="fr-FR" b="0" u="sng" dirty="0"/>
              <a:t>Q</a:t>
            </a:r>
            <a:r>
              <a:rPr lang="fr-FR" b="0" u="sng" dirty="0" smtClean="0"/>
              <a:t>uel </a:t>
            </a:r>
            <a:r>
              <a:rPr lang="fr-FR" b="0" u="sng" dirty="0"/>
              <a:t>que soit leur effectif, toutes les entreprises dans lesquelles un accord permet le recours au forfait jours</a:t>
            </a:r>
            <a:r>
              <a:rPr lang="fr-FR" b="0" dirty="0"/>
              <a:t> </a:t>
            </a:r>
            <a:r>
              <a:rPr lang="fr-FR" b="0" dirty="0" smtClean="0"/>
              <a:t> doivent </a:t>
            </a:r>
            <a:r>
              <a:rPr lang="fr-FR" b="0" dirty="0"/>
              <a:t>négocier une clause spécifique relative au droit à la déconnexion. (article L.3121-65 du Code du travail)</a:t>
            </a:r>
          </a:p>
          <a:p>
            <a:r>
              <a:rPr lang="fr-FR" dirty="0"/>
              <a:t> </a:t>
            </a:r>
          </a:p>
          <a:p>
            <a:pPr algn="ctr"/>
            <a:endParaRPr lang="fr-FR" u="sng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22960" y="760586"/>
            <a:ext cx="7520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rgbClr val="0679A3"/>
                </a:solidFill>
              </a:rPr>
              <a:t>Quelles entreprises ?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68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 QUI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/>
            <a:endParaRPr lang="fr-FR" b="0" u="sng" dirty="0" smtClean="0"/>
          </a:p>
          <a:p>
            <a:pPr marL="0" indent="0" algn="just"/>
            <a:r>
              <a:rPr lang="fr-FR" sz="2000" b="0" dirty="0" smtClean="0"/>
              <a:t>Tous </a:t>
            </a:r>
            <a:r>
              <a:rPr lang="fr-FR" sz="2000" b="0" dirty="0"/>
              <a:t>les salariés </a:t>
            </a:r>
            <a:r>
              <a:rPr lang="fr-FR" sz="2000" b="0" u="sng" dirty="0"/>
              <a:t>sans </a:t>
            </a:r>
            <a:r>
              <a:rPr lang="fr-FR" sz="2000" b="0" u="sng" dirty="0" smtClean="0"/>
              <a:t>exception</a:t>
            </a:r>
            <a:r>
              <a:rPr lang="fr-FR" sz="2000" b="0" dirty="0" smtClean="0"/>
              <a:t> sont concernés par le </a:t>
            </a:r>
            <a:r>
              <a:rPr lang="fr-FR" sz="2000" b="0" i="1" dirty="0" smtClean="0"/>
              <a:t>droit à la déconnexion</a:t>
            </a:r>
            <a:endParaRPr lang="fr-FR" sz="2000" b="0" u="sng" dirty="0" smtClean="0"/>
          </a:p>
          <a:p>
            <a:pPr marL="0" indent="0" algn="just"/>
            <a:r>
              <a:rPr lang="fr-FR" sz="2000" b="0" dirty="0"/>
              <a:t> </a:t>
            </a:r>
            <a:endParaRPr lang="fr-FR" sz="2000" b="0" dirty="0" smtClean="0"/>
          </a:p>
          <a:p>
            <a:pPr marL="0" indent="0" algn="just"/>
            <a:r>
              <a:rPr lang="fr-FR" sz="2000" b="0" dirty="0" smtClean="0"/>
              <a:t>3 catégories particulières de salariés :</a:t>
            </a:r>
          </a:p>
          <a:p>
            <a:pPr marL="0" indent="0" algn="just">
              <a:lnSpc>
                <a:spcPct val="50000"/>
              </a:lnSpc>
            </a:pPr>
            <a:endParaRPr lang="fr-FR" sz="1800" b="0" dirty="0" smtClean="0"/>
          </a:p>
          <a:p>
            <a:pPr marL="10224" lvl="1" indent="0" algn="just"/>
            <a:r>
              <a:rPr lang="fr-FR" sz="2000" b="0" dirty="0" smtClean="0"/>
              <a:t>Les salariés au forfait jours</a:t>
            </a:r>
          </a:p>
          <a:p>
            <a:pPr marL="10224" lvl="1" indent="0" algn="just"/>
            <a:r>
              <a:rPr lang="fr-FR" sz="2000" b="0" dirty="0" smtClean="0"/>
              <a:t>Les cadres dirigeants</a:t>
            </a:r>
          </a:p>
          <a:p>
            <a:pPr marL="10224" lvl="1" indent="0" algn="just"/>
            <a:r>
              <a:rPr lang="fr-FR" sz="2000" b="0" dirty="0" smtClean="0"/>
              <a:t>Les télétravailleurs</a:t>
            </a:r>
            <a:endParaRPr lang="fr-FR" sz="2000" b="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822960" y="760586"/>
            <a:ext cx="7520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/>
              <a:t>Quels salariés ?</a:t>
            </a:r>
            <a:endParaRPr lang="fr-FR" b="1" i="1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06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SzPct val="100000"/>
            </a:pPr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</a:rPr>
              <a:t>Les salariés soumis à un forfait jours</a:t>
            </a:r>
          </a:p>
          <a:p>
            <a:pPr marL="0" indent="0" algn="just">
              <a:buSzPct val="100000"/>
            </a:pPr>
            <a:endParaRPr lang="fr-FR" sz="2000" dirty="0" smtClean="0"/>
          </a:p>
          <a:p>
            <a:pPr marL="0" indent="0" algn="just">
              <a:buSzPct val="100000"/>
            </a:pPr>
            <a:r>
              <a:rPr lang="fr-FR" sz="2000" b="0" dirty="0" smtClean="0"/>
              <a:t>L’accord </a:t>
            </a:r>
            <a:r>
              <a:rPr lang="fr-FR" sz="2000" b="0" dirty="0"/>
              <a:t>collectif autorisant le recours à ces forfaits doit désormais également prévoir les modalités selon lesquelles le salarié peut exercer ce droit (articles L.3121-64 et 3121-65 du Code du travail). </a:t>
            </a:r>
          </a:p>
          <a:p>
            <a:pPr marL="0" indent="0" algn="just">
              <a:buSzPct val="100000"/>
            </a:pPr>
            <a:endParaRPr lang="fr-FR" sz="2000" b="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58300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</p:spPr>
        <p:txBody>
          <a:bodyPr/>
          <a:lstStyle/>
          <a:p>
            <a:pPr algn="ctr"/>
            <a:r>
              <a:rPr lang="fr-FR" dirty="0" smtClean="0"/>
              <a:t>POUR QUI ?</a:t>
            </a:r>
            <a:endParaRPr lang="fr-FR" dirty="0"/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59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 QUI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SzPct val="100000"/>
            </a:pPr>
            <a:r>
              <a:rPr lang="fr-FR" sz="2400" dirty="0">
                <a:solidFill>
                  <a:schemeClr val="accent3">
                    <a:lumMod val="75000"/>
                  </a:schemeClr>
                </a:solidFill>
              </a:rPr>
              <a:t>Les </a:t>
            </a:r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</a:rPr>
              <a:t>cadres dirigeants</a:t>
            </a:r>
            <a:endParaRPr lang="fr-FR" sz="2400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just">
              <a:buSzPct val="100000"/>
            </a:pPr>
            <a:endParaRPr lang="fr-FR" sz="2200" dirty="0" smtClean="0"/>
          </a:p>
          <a:p>
            <a:pPr marL="0" indent="0" algn="just"/>
            <a:r>
              <a:rPr lang="fr-FR" sz="2200" b="0" dirty="0" smtClean="0"/>
              <a:t>Exclus des dispositions </a:t>
            </a:r>
            <a:r>
              <a:rPr lang="fr-FR" sz="2200" b="0" dirty="0"/>
              <a:t>relatives à la durée du </a:t>
            </a:r>
            <a:r>
              <a:rPr lang="fr-FR" sz="2200" b="0" dirty="0" smtClean="0"/>
              <a:t>travail et au </a:t>
            </a:r>
            <a:r>
              <a:rPr lang="fr-FR" sz="2200" b="0" dirty="0"/>
              <a:t>repos mais doivent </a:t>
            </a:r>
            <a:r>
              <a:rPr lang="fr-FR" sz="2200" b="0" dirty="0" smtClean="0"/>
              <a:t>bénéficier </a:t>
            </a:r>
            <a:r>
              <a:rPr lang="fr-FR" sz="2200" b="0" dirty="0"/>
              <a:t>de congés et du même respect de leur vie personnelle et familiale que tout salarié. </a:t>
            </a:r>
            <a:endParaRPr lang="fr-FR" sz="2200" b="0" dirty="0" smtClean="0"/>
          </a:p>
          <a:p>
            <a:pPr marL="0" indent="0" algn="just"/>
            <a:endParaRPr lang="fr-FR" sz="2200" b="0" dirty="0"/>
          </a:p>
          <a:p>
            <a:pPr marL="0" indent="0" algn="just"/>
            <a:r>
              <a:rPr lang="fr-FR" sz="2200" b="0" dirty="0" smtClean="0"/>
              <a:t>Pas exclus </a:t>
            </a:r>
            <a:r>
              <a:rPr lang="fr-FR" sz="2200" b="0" dirty="0"/>
              <a:t>du bénéfice du droit à la </a:t>
            </a:r>
            <a:r>
              <a:rPr lang="fr-FR" sz="2200" b="0" dirty="0" smtClean="0"/>
              <a:t>déconnexion.</a:t>
            </a:r>
          </a:p>
          <a:p>
            <a:pPr marL="0" indent="0" algn="just"/>
            <a:endParaRPr lang="fr-FR" sz="2200" b="0" dirty="0" smtClean="0"/>
          </a:p>
          <a:p>
            <a:pPr marL="0" indent="0" algn="just"/>
            <a:r>
              <a:rPr lang="fr-FR" sz="2200" b="0" dirty="0" smtClean="0"/>
              <a:t>Au cœur </a:t>
            </a:r>
            <a:r>
              <a:rPr lang="fr-FR" sz="2200" b="0" dirty="0"/>
              <a:t>de la mise en œuvre de ce nouveau droit </a:t>
            </a:r>
            <a:r>
              <a:rPr lang="fr-FR" sz="2200" b="0" dirty="0">
                <a:sym typeface="Wingdings"/>
              </a:rPr>
              <a:t></a:t>
            </a:r>
            <a:r>
              <a:rPr lang="fr-FR" sz="2200" b="0" dirty="0"/>
              <a:t> </a:t>
            </a:r>
            <a:r>
              <a:rPr lang="fr-FR" sz="2200" b="0" dirty="0" smtClean="0"/>
              <a:t>doivent à la fois montrer </a:t>
            </a:r>
            <a:r>
              <a:rPr lang="fr-FR" sz="2200" b="0" dirty="0"/>
              <a:t>l’exemple </a:t>
            </a:r>
            <a:r>
              <a:rPr lang="fr-FR" sz="2200" b="0" dirty="0" smtClean="0"/>
              <a:t>et respecter </a:t>
            </a:r>
            <a:r>
              <a:rPr lang="fr-FR" sz="2200" b="0" dirty="0"/>
              <a:t>le droit à la déconnexion de leurs subordonnés (article L.3111-2 du Code du travail).</a:t>
            </a:r>
          </a:p>
          <a:p>
            <a:endParaRPr lang="fr-FR" b="0" dirty="0"/>
          </a:p>
          <a:p>
            <a:pPr marL="0" indent="0" algn="just">
              <a:buSzPct val="100000"/>
            </a:pPr>
            <a:endParaRPr lang="fr-FR" b="0" dirty="0" smtClean="0"/>
          </a:p>
          <a:p>
            <a:pPr algn="ctr"/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72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POUR QUI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tabLst>
                <a:tab pos="0" algn="l"/>
              </a:tabLst>
            </a:pPr>
            <a:r>
              <a:rPr lang="fr-FR" sz="2800" b="0" dirty="0" smtClean="0">
                <a:solidFill>
                  <a:schemeClr val="accent3">
                    <a:lumMod val="75000"/>
                  </a:schemeClr>
                </a:solidFill>
              </a:rPr>
              <a:t>Les télétravailleurs</a:t>
            </a:r>
          </a:p>
          <a:p>
            <a:pPr marL="0" indent="0">
              <a:tabLst>
                <a:tab pos="0" algn="l"/>
              </a:tabLst>
            </a:pPr>
            <a:endParaRPr lang="fr-FR" sz="2000" b="0" dirty="0"/>
          </a:p>
          <a:p>
            <a:pPr marL="0" indent="0">
              <a:tabLst>
                <a:tab pos="0" algn="l"/>
              </a:tabLst>
            </a:pPr>
            <a:r>
              <a:rPr lang="fr-FR" sz="2000" b="0" dirty="0" smtClean="0"/>
              <a:t>Aucune disposition </a:t>
            </a:r>
            <a:r>
              <a:rPr lang="fr-FR" sz="2000" b="0" dirty="0"/>
              <a:t>spécifique </a:t>
            </a:r>
            <a:endParaRPr lang="fr-FR" sz="2000" b="0" dirty="0" smtClean="0"/>
          </a:p>
          <a:p>
            <a:pPr marL="0" indent="0">
              <a:tabLst>
                <a:tab pos="0" algn="l"/>
              </a:tabLst>
            </a:pPr>
            <a:endParaRPr lang="fr-FR" sz="2000" b="0" dirty="0"/>
          </a:p>
          <a:p>
            <a:pPr marL="0" indent="0" algn="just">
              <a:tabLst>
                <a:tab pos="0" algn="l"/>
              </a:tabLst>
            </a:pPr>
            <a:r>
              <a:rPr lang="fr-FR" sz="2000" b="0" dirty="0" smtClean="0"/>
              <a:t>Articulation des stipulations </a:t>
            </a:r>
            <a:r>
              <a:rPr lang="fr-FR" sz="2000" b="0" dirty="0"/>
              <a:t>des accords collectifs qui doivent prévoir les plages horaires durant lesquelles l’employeur peut habituellement contacter le salarié en télétravail (article L.1222-10 du Code du travail) </a:t>
            </a:r>
            <a:r>
              <a:rPr lang="fr-FR" sz="2000" b="0" dirty="0" smtClean="0"/>
              <a:t>avec celles, nouvelles</a:t>
            </a:r>
            <a:r>
              <a:rPr lang="fr-FR" sz="2000" b="0" dirty="0"/>
              <a:t>, relatives au droit à la déconnexion.</a:t>
            </a:r>
          </a:p>
          <a:p>
            <a:endParaRPr lang="fr-FR" b="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306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COMMENT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1" indent="-169164" algn="just"/>
            <a:r>
              <a:rPr lang="fr-FR" sz="2000" b="0" u="sng" dirty="0"/>
              <a:t>Prioritairement</a:t>
            </a:r>
            <a:r>
              <a:rPr lang="fr-FR" sz="2000" b="0" dirty="0"/>
              <a:t>, par </a:t>
            </a:r>
            <a:r>
              <a:rPr lang="fr-FR" sz="2000" dirty="0">
                <a:solidFill>
                  <a:srgbClr val="0679A3"/>
                </a:solidFill>
              </a:rPr>
              <a:t>accord collectif </a:t>
            </a:r>
            <a:r>
              <a:rPr lang="fr-FR" sz="2000" b="0" dirty="0" smtClean="0"/>
              <a:t>(</a:t>
            </a:r>
            <a:r>
              <a:rPr lang="fr-FR" sz="2000" b="0" dirty="0"/>
              <a:t>ANNEXE 1)</a:t>
            </a:r>
          </a:p>
          <a:p>
            <a:pPr marL="0" indent="0" algn="just"/>
            <a:r>
              <a:rPr lang="fr-FR" sz="2000" b="0" dirty="0"/>
              <a:t> </a:t>
            </a:r>
          </a:p>
          <a:p>
            <a:pPr marL="179388" lvl="1" indent="-179388" algn="just"/>
            <a:r>
              <a:rPr lang="fr-FR" sz="2000" b="0" u="sng" dirty="0"/>
              <a:t>A défaut</a:t>
            </a:r>
            <a:r>
              <a:rPr lang="fr-FR" sz="2000" b="0" dirty="0"/>
              <a:t>, par une </a:t>
            </a:r>
            <a:r>
              <a:rPr lang="fr-FR" sz="2000" b="0" dirty="0">
                <a:solidFill>
                  <a:srgbClr val="0679A3"/>
                </a:solidFill>
              </a:rPr>
              <a:t>c</a:t>
            </a:r>
            <a:r>
              <a:rPr lang="fr-FR" sz="2000" b="0" dirty="0" smtClean="0">
                <a:solidFill>
                  <a:srgbClr val="0679A3"/>
                </a:solidFill>
              </a:rPr>
              <a:t>harte </a:t>
            </a:r>
            <a:r>
              <a:rPr lang="fr-FR" sz="2000" b="0" dirty="0">
                <a:solidFill>
                  <a:srgbClr val="0679A3"/>
                </a:solidFill>
              </a:rPr>
              <a:t>élaborée unilatéralement par l’employeur</a:t>
            </a:r>
            <a:r>
              <a:rPr lang="fr-FR" sz="2000" b="0" dirty="0"/>
              <a:t> après avis du Comité d’entreprise ou, à défaut, des délégués du </a:t>
            </a:r>
            <a:r>
              <a:rPr lang="fr-FR" sz="2000" b="0" dirty="0" smtClean="0"/>
              <a:t>personnel </a:t>
            </a:r>
            <a:r>
              <a:rPr lang="fr-FR" sz="2000" b="0" dirty="0"/>
              <a:t>(ANNEXE 2)</a:t>
            </a:r>
          </a:p>
          <a:p>
            <a:pPr marL="179388" indent="-179388" algn="just"/>
            <a:r>
              <a:rPr lang="fr-FR" sz="2000" b="0" dirty="0"/>
              <a:t> </a:t>
            </a:r>
          </a:p>
          <a:p>
            <a:pPr marL="0" indent="0" algn="just"/>
            <a:r>
              <a:rPr lang="fr-FR" sz="2000" b="0" dirty="0"/>
              <a:t>Les employeurs doivent prioritairement tenter de parvenir à un accord négocié MAIS n’ont </a:t>
            </a:r>
            <a:r>
              <a:rPr lang="fr-FR" sz="2000" b="0" u="sng" dirty="0"/>
              <a:t>aucune obligation de parvenir à un </a:t>
            </a:r>
            <a:r>
              <a:rPr lang="fr-FR" sz="2000" b="0" u="sng" dirty="0" smtClean="0"/>
              <a:t>accord.</a:t>
            </a:r>
            <a:r>
              <a:rPr lang="fr-FR" sz="2000" b="0" dirty="0" smtClean="0"/>
              <a:t> </a:t>
            </a:r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9697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COMMENT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2001119"/>
            <a:ext cx="7520940" cy="2679358"/>
          </a:xfrm>
        </p:spPr>
        <p:txBody>
          <a:bodyPr>
            <a:normAutofit fontScale="92500" lnSpcReduction="10000"/>
          </a:bodyPr>
          <a:lstStyle/>
          <a:p>
            <a:pPr marL="0" indent="0"/>
            <a:r>
              <a:rPr lang="fr-FR" sz="2000" b="0" dirty="0" smtClean="0"/>
              <a:t>Le fait </a:t>
            </a:r>
            <a:r>
              <a:rPr lang="fr-FR" sz="2000" b="0" dirty="0"/>
              <a:t>pour l’employeur de ne pas respecter son obligation de négocier peut donner lieu à une peine d’un an d’emprisonnement et 3.750 euros d’amende (article L. 2243-2 du Code du travail).</a:t>
            </a:r>
          </a:p>
          <a:p>
            <a:pPr marL="0" indent="0"/>
            <a:r>
              <a:rPr lang="fr-FR" sz="2000" b="0" dirty="0"/>
              <a:t> </a:t>
            </a:r>
          </a:p>
          <a:p>
            <a:pPr marL="0" indent="0"/>
            <a:r>
              <a:rPr lang="fr-FR" sz="2000" b="0" dirty="0" smtClean="0"/>
              <a:t>Pas de </a:t>
            </a:r>
            <a:r>
              <a:rPr lang="fr-FR" sz="2000" b="0" dirty="0"/>
              <a:t>sanction spécifique en matière de droit à la déconnexion </a:t>
            </a:r>
            <a:endParaRPr lang="fr-FR" sz="2000" b="0" dirty="0" smtClean="0"/>
          </a:p>
          <a:p>
            <a:pPr marL="0" indent="0"/>
            <a:r>
              <a:rPr lang="fr-FR" sz="2000" b="0" dirty="0" smtClean="0">
                <a:sym typeface="Wingdings"/>
              </a:rPr>
              <a:t></a:t>
            </a:r>
            <a:r>
              <a:rPr lang="fr-FR" sz="2000" b="0" dirty="0" smtClean="0"/>
              <a:t> </a:t>
            </a:r>
            <a:r>
              <a:rPr lang="fr-FR" sz="2000" b="0" dirty="0"/>
              <a:t>l’employeur qui s’abstiendrait d’élaborer une charte après l’échec des négociations ne pourra pas être sanctionné de ce seul fait.</a:t>
            </a:r>
          </a:p>
          <a:p>
            <a:pPr marL="0" indent="0"/>
            <a:r>
              <a:rPr lang="fr-FR" sz="2000" b="0" dirty="0"/>
              <a:t> </a:t>
            </a:r>
            <a:r>
              <a:rPr lang="fr-FR" sz="2000" dirty="0"/>
              <a:t> </a:t>
            </a:r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22960" y="905325"/>
            <a:ext cx="7520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0679A3"/>
                </a:solidFill>
              </a:rPr>
              <a:t>Quelles </a:t>
            </a:r>
            <a:r>
              <a:rPr lang="fr-FR" sz="2000" b="1" i="1" dirty="0" smtClean="0">
                <a:solidFill>
                  <a:srgbClr val="0679A3"/>
                </a:solidFill>
              </a:rPr>
              <a:t>sanctions pour l’employeur qui ne remplit pas ses obligations ?</a:t>
            </a:r>
            <a:endParaRPr lang="fr-FR" sz="2000" b="1" i="1" dirty="0">
              <a:solidFill>
                <a:srgbClr val="0679A3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51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COMMENT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7118" y="1449529"/>
            <a:ext cx="7877118" cy="3412163"/>
          </a:xfrm>
        </p:spPr>
        <p:txBody>
          <a:bodyPr>
            <a:normAutofit lnSpcReduction="10000"/>
          </a:bodyPr>
          <a:lstStyle/>
          <a:p>
            <a:pPr marL="0" indent="0">
              <a:tabLst>
                <a:tab pos="90488" algn="l"/>
              </a:tabLst>
            </a:pPr>
            <a:r>
              <a:rPr lang="fr-FR" b="0" dirty="0" smtClean="0"/>
              <a:t>Aucune prescription minimale</a:t>
            </a:r>
          </a:p>
          <a:p>
            <a:pPr marL="0" indent="0">
              <a:tabLst>
                <a:tab pos="90488" algn="l"/>
              </a:tabLst>
            </a:pPr>
            <a:endParaRPr lang="fr-FR" b="0" dirty="0"/>
          </a:p>
          <a:p>
            <a:pPr marL="0" indent="0">
              <a:tabLst>
                <a:tab pos="90488" algn="l"/>
              </a:tabLst>
            </a:pPr>
            <a:r>
              <a:rPr lang="fr-FR" b="0" dirty="0" smtClean="0"/>
              <a:t>Détermination des modalités d’exercice du droit à la déconnexion entièrement laissée à la charge des négociateurs (ou de l’employeur)</a:t>
            </a:r>
          </a:p>
          <a:p>
            <a:pPr marL="0" indent="0">
              <a:tabLst>
                <a:tab pos="90488" algn="l"/>
              </a:tabLst>
            </a:pPr>
            <a:endParaRPr lang="fr-FR" b="0" dirty="0"/>
          </a:p>
          <a:p>
            <a:pPr marL="0" indent="0">
              <a:tabLst>
                <a:tab pos="90488" algn="l"/>
              </a:tabLst>
            </a:pPr>
            <a:r>
              <a:rPr lang="fr-FR" b="0" dirty="0" smtClean="0"/>
              <a:t>Accords collectifs/Chartes sur le thème de la déconnexion conclus antérieurement à l’entrée en vigueur de la loi El </a:t>
            </a:r>
            <a:r>
              <a:rPr lang="fr-FR" b="0" dirty="0" err="1" smtClean="0"/>
              <a:t>Khomri</a:t>
            </a:r>
            <a:r>
              <a:rPr lang="fr-FR" b="0" dirty="0" smtClean="0"/>
              <a:t> : </a:t>
            </a:r>
          </a:p>
          <a:p>
            <a:pPr marL="457200" lvl="3" indent="-169164">
              <a:tabLst>
                <a:tab pos="90488" algn="l"/>
              </a:tabLst>
            </a:pPr>
            <a:r>
              <a:rPr lang="fr-FR" b="0" i="1" dirty="0" smtClean="0"/>
              <a:t>Accord </a:t>
            </a:r>
            <a:r>
              <a:rPr lang="fr-FR" b="0" i="1" dirty="0"/>
              <a:t>Société Générale sur les conditions de travail du 30 mars </a:t>
            </a:r>
            <a:r>
              <a:rPr lang="fr-FR" b="0" i="1" dirty="0" smtClean="0"/>
              <a:t>2015</a:t>
            </a:r>
            <a:r>
              <a:rPr lang="fr-FR" b="0" dirty="0" smtClean="0"/>
              <a:t> ;</a:t>
            </a:r>
            <a:r>
              <a:rPr lang="fr-FR" b="0" i="1" dirty="0" smtClean="0"/>
              <a:t> </a:t>
            </a:r>
          </a:p>
          <a:p>
            <a:pPr marL="457200" lvl="3" indent="-169164">
              <a:tabLst>
                <a:tab pos="90488" algn="l"/>
              </a:tabLst>
            </a:pPr>
            <a:r>
              <a:rPr lang="fr-FR" b="0" i="1" dirty="0" smtClean="0"/>
              <a:t>Accord cadre Thalès sur le télétravail du 24 avril 2015</a:t>
            </a:r>
            <a:r>
              <a:rPr lang="fr-FR" b="0" dirty="0" smtClean="0"/>
              <a:t> ; </a:t>
            </a:r>
          </a:p>
          <a:p>
            <a:pPr marL="457200" lvl="3" indent="-169164">
              <a:tabLst>
                <a:tab pos="90488" algn="l"/>
              </a:tabLst>
            </a:pPr>
            <a:r>
              <a:rPr lang="fr-FR" b="0" i="1" dirty="0" smtClean="0"/>
              <a:t>Accord Orange sur l’accompagnement de la transformation numérique du 27 septembre 2016</a:t>
            </a:r>
            <a:r>
              <a:rPr lang="fr-FR" b="0" dirty="0" smtClean="0"/>
              <a:t> ; </a:t>
            </a:r>
          </a:p>
          <a:p>
            <a:pPr marL="457200" lvl="3" indent="-169164">
              <a:tabLst>
                <a:tab pos="90488" algn="l"/>
              </a:tabLst>
            </a:pPr>
            <a:r>
              <a:rPr lang="fr-FR" b="0" i="1" dirty="0" smtClean="0"/>
              <a:t>Charte Solvay de février 2016 </a:t>
            </a:r>
            <a:endParaRPr lang="fr-FR" b="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822960" y="905325"/>
            <a:ext cx="75209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0679A3"/>
                </a:solidFill>
              </a:rPr>
              <a:t>Quelles </a:t>
            </a:r>
            <a:r>
              <a:rPr lang="fr-FR" sz="2000" b="1" i="1" dirty="0" smtClean="0">
                <a:solidFill>
                  <a:srgbClr val="0679A3"/>
                </a:solidFill>
              </a:rPr>
              <a:t>mesures concrètes?</a:t>
            </a:r>
            <a:endParaRPr lang="fr-FR" sz="2000" b="1" i="1" dirty="0">
              <a:solidFill>
                <a:srgbClr val="0679A3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41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510"/>
              </p:ext>
            </p:extLst>
          </p:nvPr>
        </p:nvGraphicFramePr>
        <p:xfrm>
          <a:off x="500339" y="410485"/>
          <a:ext cx="8215608" cy="4190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15608"/>
              </a:tblGrid>
              <a:tr h="517315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EXEMPLES DE MESURES</a:t>
                      </a:r>
                    </a:p>
                    <a:p>
                      <a:pPr algn="ctr"/>
                      <a:endParaRPr lang="fr-FR" sz="1100" dirty="0" smtClean="0"/>
                    </a:p>
                  </a:txBody>
                  <a:tcPr/>
                </a:tc>
              </a:tr>
              <a:tr h="2579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Plages de déconnexion d’au moins 11h consécutives</a:t>
                      </a:r>
                      <a:endParaRPr lang="fr-FR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Absence d’obligation de répondre aux messages en dehors des périodes travaillées sauf situation exceptionnelle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Fenêtres d’alertes incitant au respect des plages de déconnexion 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Envoi différé des emails lorsque le destinataire est en repos/congé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Blocage des connexions à distance lors des repos/congés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Gestionnaire d’absence lors des congés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Incitation des salariés à s’interroger sur la pertinence de l’envoi d’un email au lieu d’un contact direct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Formation des managers au droit à la déconnexion : risques, exemplarité attendue, contrôle de la connexion de leurs subordonnés etc.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  <a:tr h="408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Sensibilisation des salariés aux risques et formation à l’usage des outils numériques et aux procédures de déconnexion</a:t>
                      </a:r>
                    </a:p>
                    <a:p>
                      <a:endParaRPr lang="fr-FR" sz="11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547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sz="2000" dirty="0"/>
              <a:t>ANNEXE 1 – Modèle d’accord collectif sur le droit à la déconnexion</a:t>
            </a:r>
          </a:p>
          <a:p>
            <a:r>
              <a:rPr lang="fr-FR" b="0" dirty="0"/>
              <a:t> </a:t>
            </a:r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dirty="0" smtClean="0"/>
              <a:t>CHHUM AVOCATS</a:t>
            </a:r>
            <a:endParaRPr lang="fr-FR" dirty="0"/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11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5801" y="1100628"/>
            <a:ext cx="7915606" cy="3579849"/>
          </a:xfrm>
        </p:spPr>
        <p:txBody>
          <a:bodyPr/>
          <a:lstStyle/>
          <a:p>
            <a:pPr algn="ctr"/>
            <a:r>
              <a:rPr lang="fr-FR" sz="2000" dirty="0"/>
              <a:t>ANNEXE 2 – Modèle de charte unilatérale sur le droit à la déconnexion</a:t>
            </a:r>
          </a:p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2960" y="5545472"/>
            <a:ext cx="7520940" cy="1048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dirty="0" smtClean="0"/>
              <a:t>DROIT A LA DECONNEXION : COMMENT LE METTRE EN ŒUVRE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dirty="0" smtClean="0"/>
              <a:t>Petit-déjeuner débat du 17 mars 2017</a:t>
            </a:r>
          </a:p>
          <a:p>
            <a:pPr algn="ctr"/>
            <a:r>
              <a:rPr lang="fr-FR" sz="1200" smtClean="0"/>
              <a:t>CHHUM </a:t>
            </a:r>
            <a:r>
              <a:rPr lang="fr-FR" sz="1200" dirty="0" smtClean="0"/>
              <a:t>AVOCATS</a:t>
            </a:r>
            <a:endParaRPr lang="fr-FR" dirty="0"/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72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84</TotalTime>
  <Words>816</Words>
  <Application>Microsoft Office PowerPoint</Application>
  <PresentationFormat>Affichage à l'écran (4:3)</PresentationFormat>
  <Paragraphs>173</Paragraphs>
  <Slides>16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4" baseType="lpstr">
      <vt:lpstr>Arial</vt:lpstr>
      <vt:lpstr>Calibri</vt:lpstr>
      <vt:lpstr>Franklin Gothic Book</vt:lpstr>
      <vt:lpstr>Franklin Gothic Medium</vt:lpstr>
      <vt:lpstr>Mangal</vt:lpstr>
      <vt:lpstr>Tunga</vt:lpstr>
      <vt:lpstr>Wingdings</vt:lpstr>
      <vt:lpstr>Angles</vt:lpstr>
      <vt:lpstr>DROIT A LA DECONNEXION : COMMENT le mettre en œuvre ?</vt:lpstr>
      <vt:lpstr>SOMMAIRE </vt:lpstr>
      <vt:lpstr>POURQUOI ?</vt:lpstr>
      <vt:lpstr>POURQUOI ?</vt:lpstr>
      <vt:lpstr>POURQUOI ?</vt:lpstr>
      <vt:lpstr>POUR QUI ? </vt:lpstr>
      <vt:lpstr>POUR QUI ?</vt:lpstr>
      <vt:lpstr>POUR QUI ?</vt:lpstr>
      <vt:lpstr>POUR QUI ?</vt:lpstr>
      <vt:lpstr>POUR QUI ?</vt:lpstr>
      <vt:lpstr>COMMENT ?</vt:lpstr>
      <vt:lpstr>COMMENT ?</vt:lpstr>
      <vt:lpstr>COMMENT ?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DROIT A LA DECONNEXION : COMMENT le mettre en œuvre ?</dc:title>
  <dc:creator>Marilou Ollivier</dc:creator>
  <cp:lastModifiedBy>Frédéric CHHUM</cp:lastModifiedBy>
  <cp:revision>11</cp:revision>
  <dcterms:created xsi:type="dcterms:W3CDTF">2017-03-13T13:42:22Z</dcterms:created>
  <dcterms:modified xsi:type="dcterms:W3CDTF">2017-03-15T14:12:15Z</dcterms:modified>
</cp:coreProperties>
</file>