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8"/>
  </p:notesMasterIdLst>
  <p:sldIdLst>
    <p:sldId id="256" r:id="rId2"/>
    <p:sldId id="257" r:id="rId3"/>
    <p:sldId id="258" r:id="rId4"/>
    <p:sldId id="259" r:id="rId5"/>
    <p:sldId id="260" r:id="rId6"/>
    <p:sldId id="261" r:id="rId7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AA744"/>
    <a:srgbClr val="FEF4F9"/>
    <a:srgbClr val="FEF5E8"/>
    <a:srgbClr val="FDE3E9"/>
    <a:srgbClr val="FEECF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0B20461F-EA12-4E9A-84BC-5F5FAEB13880}" v="54" dt="2021-01-14T17:14:00.610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62" d="100"/>
          <a:sy n="62" d="100"/>
        </p:scale>
        <p:origin x="652" y="3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13" Type="http://schemas.microsoft.com/office/2015/10/relationships/revisionInfo" Target="revisionInfo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04B1E8F-08DE-4AC5-BC2E-806DEB572937}" type="datetimeFigureOut">
              <a:rPr lang="fr-FR" smtClean="0"/>
              <a:t>03/02/2021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not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7FD155E-3964-4BD1-BE15-68415F6A0A3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6938818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A9268F8-8843-439A-A853-C03A5686531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CEA4E5A1-31CE-4D45-BF20-BEE4C49329D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B971A66C-02D9-4B97-93B2-FC930B8418B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3D22A8-4DFE-4BF3-A5A3-5B89852F6B5B}" type="datetimeFigureOut">
              <a:rPr lang="fr-FR" smtClean="0"/>
              <a:t>03/02/2021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36AEABA0-68CD-4EC2-9442-79D5F8AB952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A009C6A5-6156-406F-B52D-AC63BA928FD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2370C0-5126-4C87-AF2F-F6270A90CF8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572578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5CA14A1-2C55-45CE-B57D-E03A0D78A86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A21F969C-4781-456C-B8DC-38992A360A3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991592E0-6676-403E-B387-699AEF5428A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3D22A8-4DFE-4BF3-A5A3-5B89852F6B5B}" type="datetimeFigureOut">
              <a:rPr lang="fr-FR" smtClean="0"/>
              <a:t>03/02/2021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175CED0B-F903-4C01-B903-A88FC1B6784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24C62DE1-A0C8-4D52-9C78-33A0DFE8674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2370C0-5126-4C87-AF2F-F6270A90CF8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4949419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9905358-A52B-4342-92CA-C1F8B703367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3ECF0952-BADD-49EE-BBAC-27659B3EED8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53440773-B0F7-417F-B950-26646F74937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3D22A8-4DFE-4BF3-A5A3-5B89852F6B5B}" type="datetimeFigureOut">
              <a:rPr lang="fr-FR" smtClean="0"/>
              <a:t>03/02/2021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B9F2812F-B01F-4C07-B4F6-CCBBE074FD0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2C23FCA9-6B6B-4833-A513-1FD2FB9AB30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2370C0-5126-4C87-AF2F-F6270A90CF8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4042154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86F6EF3-32CA-475E-85D9-392DA08194D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A71BB5E8-87E7-4D55-BB4D-8C9A6021C32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AABB7DC1-5604-4424-9B7A-65AFBED2656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C444C075-D347-4B44-9E50-B8D8B885C34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3D22A8-4DFE-4BF3-A5A3-5B89852F6B5B}" type="datetimeFigureOut">
              <a:rPr lang="fr-FR" smtClean="0"/>
              <a:t>03/02/2021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8BBF8DDA-72DE-44C5-BED1-DC5657C5BCC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E04B32E1-2C84-4DC9-86AF-A45FE00FF7A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2370C0-5126-4C87-AF2F-F6270A90CF8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9415677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663C7FB-97A6-448C-B1D3-C465DE5D448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6F843195-0351-4209-9648-D2208FBC38E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0075D1E1-A79B-4DD9-BD35-2AE36B1AF0C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935D7ED3-AF44-48A4-AAFA-806018F1D3C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749A5AC8-9F66-4B1C-9F3B-C29FBA31D1A2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BA312B78-5E9C-4603-B2BE-BC01D611743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3D22A8-4DFE-4BF3-A5A3-5B89852F6B5B}" type="datetimeFigureOut">
              <a:rPr lang="fr-FR" smtClean="0"/>
              <a:t>03/02/2021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3C9B6CAA-B0C1-4267-A5C4-649C6A5579F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7C09A4F2-0963-4393-BCDE-39962C62824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2370C0-5126-4C87-AF2F-F6270A90CF8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7341163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40C4357-DF97-419D-96F8-FB5097925AE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B4CD5FDE-C085-4023-ADFD-15D25240C62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3D22A8-4DFE-4BF3-A5A3-5B89852F6B5B}" type="datetimeFigureOut">
              <a:rPr lang="fr-FR" smtClean="0"/>
              <a:t>03/02/2021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0FBB9E7F-797F-49F8-A9BE-4A659083AB7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0588208C-B3EC-4C72-9C00-23D4625A4BA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2370C0-5126-4C87-AF2F-F6270A90CF8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0042585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05381052-10E0-4647-8327-0B6F729F22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3D22A8-4DFE-4BF3-A5A3-5B89852F6B5B}" type="datetimeFigureOut">
              <a:rPr lang="fr-FR" smtClean="0"/>
              <a:t>03/02/2021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446DB771-8048-4F71-8643-5063E27A19F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7C0E96E0-615D-4251-BD11-94E3011F238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2370C0-5126-4C87-AF2F-F6270A90CF8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6087868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220FFC3-AA59-443E-B265-428C1E749C7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B008A8A7-1BFE-4C17-9E82-9A637EB035C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597EBEA9-27D4-4458-9C80-88BB2BAEC6F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539573B9-10A9-4652-8C19-5A643D32916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3D22A8-4DFE-4BF3-A5A3-5B89852F6B5B}" type="datetimeFigureOut">
              <a:rPr lang="fr-FR" smtClean="0"/>
              <a:t>03/02/2021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E0F83285-E882-4F32-935B-409C8926173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7F4249C0-F7D2-4E30-A504-C408EC4D553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2370C0-5126-4C87-AF2F-F6270A90CF8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8812350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140F091-523E-4BC8-A640-C5830C8A2D3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DD709ECB-1A2F-4F51-85B7-F0496C652006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281EFB23-BE59-4804-BF81-41F9FF2E75E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9F4FC3CE-FC2A-42BF-A095-99DB5C6C122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3D22A8-4DFE-4BF3-A5A3-5B89852F6B5B}" type="datetimeFigureOut">
              <a:rPr lang="fr-FR" smtClean="0"/>
              <a:t>03/02/2021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4FD01216-5B29-49C8-8402-C22D57ACE43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4D3836C9-4075-4F1A-A482-3D4EB719ADF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2370C0-5126-4C87-AF2F-F6270A90CF8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0765454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1F4B318-1F17-4251-925A-7278EEA4012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BE88D7BE-203D-45A3-AD88-71B4060328C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098F8195-73C7-45FB-9527-2535CB67675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3D22A8-4DFE-4BF3-A5A3-5B89852F6B5B}" type="datetimeFigureOut">
              <a:rPr lang="fr-FR" smtClean="0"/>
              <a:t>03/02/2021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9F8D2B4D-6C92-4E1F-AFED-50938307AB7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6087C6D5-0ADF-4DF1-BA4E-7246E413B18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2370C0-5126-4C87-AF2F-F6270A90CF8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4750799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B3964B33-AAF5-4BD3-A27D-E683C951B0E1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60F35749-25EA-4089-91E2-08349F36916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0134BB82-A007-46B7-9FFB-663F2DE9886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3D22A8-4DFE-4BF3-A5A3-5B89852F6B5B}" type="datetimeFigureOut">
              <a:rPr lang="fr-FR" smtClean="0"/>
              <a:t>03/02/2021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001AF857-A36B-4F99-8EFD-1383844A05F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3BEB8880-C326-462A-9658-0A83268C9BC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2370C0-5126-4C87-AF2F-F6270A90CF8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7579869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AFA73E5E-308D-4FAE-9019-FE8DC12967D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5E0CA507-C64E-484A-B5A3-A6E3653DB52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C88B87D2-7DA2-4C65-8EE5-21C0219F880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C3D22A8-4DFE-4BF3-A5A3-5B89852F6B5B}" type="datetimeFigureOut">
              <a:rPr lang="fr-FR" smtClean="0"/>
              <a:t>03/02/2021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C4FDB8FB-531D-44B1-A6BC-A15D6BCAD6B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E6DFBA8C-83D8-4D73-9D10-624E2947635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82370C0-5126-4C87-AF2F-F6270A90CF8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8220310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7" Type="http://schemas.openxmlformats.org/officeDocument/2006/relationships/image" Target="../media/image9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mailto:jerome.tassi@agilit.law" TargetMode="External"/><Relationship Id="rId2" Type="http://schemas.openxmlformats.org/officeDocument/2006/relationships/hyperlink" Target="mailto:Benedicte.peyrat@agilit.law" TargetMode="Externa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.PNG"/><Relationship Id="rId4" Type="http://schemas.openxmlformats.org/officeDocument/2006/relationships/image" Target="../media/image16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F0AED851-54B9-4765-92D2-F0BE443BEC9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1999" cy="685736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re 1">
            <a:extLst>
              <a:ext uri="{FF2B5EF4-FFF2-40B4-BE49-F238E27FC236}">
                <a16:creationId xmlns:a16="http://schemas.microsoft.com/office/drawing/2014/main" id="{360F4FE9-8A6E-4946-B5CC-964A2C581AE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7099084" y="2206625"/>
            <a:ext cx="4036334" cy="2387600"/>
          </a:xfrm>
        </p:spPr>
        <p:txBody>
          <a:bodyPr anchor="t">
            <a:normAutofit/>
          </a:bodyPr>
          <a:lstStyle/>
          <a:p>
            <a:pPr algn="l"/>
            <a:r>
              <a:rPr lang="fr-FR" sz="5400" dirty="0">
                <a:latin typeface="Aharoni" panose="02010803020104030203" pitchFamily="2" charset="-79"/>
                <a:cs typeface="Aharoni" panose="02010803020104030203" pitchFamily="2" charset="-79"/>
              </a:rPr>
              <a:t>La marque de garantie</a:t>
            </a:r>
            <a:br>
              <a:rPr lang="fr-FR" sz="5400" dirty="0">
                <a:latin typeface="Aharoni" panose="02010803020104030203" pitchFamily="2" charset="-79"/>
                <a:cs typeface="Aharoni" panose="02010803020104030203" pitchFamily="2" charset="-79"/>
              </a:rPr>
            </a:br>
            <a:r>
              <a:rPr lang="fr-FR" sz="5400" dirty="0">
                <a:solidFill>
                  <a:srgbClr val="FFC00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en France  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81933D1-5615-42C7-9C0B-4EB7105CCE2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0" y="0"/>
            <a:ext cx="1494330" cy="68580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19C9EAEA-39D0-4B0E-A0EB-51E7B26740B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96824" y="391886"/>
            <a:ext cx="6009366" cy="6017078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139700" dist="127000" dir="5400000" algn="t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Image 4">
            <a:extLst>
              <a:ext uri="{FF2B5EF4-FFF2-40B4-BE49-F238E27FC236}">
                <a16:creationId xmlns:a16="http://schemas.microsoft.com/office/drawing/2014/main" id="{F1D7B0E7-54D3-4B85-8887-CD756527EB4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8612" y="890928"/>
            <a:ext cx="5465791" cy="5465791"/>
          </a:xfrm>
          <a:prstGeom prst="rect">
            <a:avLst/>
          </a:prstGeom>
        </p:spPr>
      </p:pic>
      <p:grpSp>
        <p:nvGrpSpPr>
          <p:cNvPr id="16" name="Group 15">
            <a:extLst>
              <a:ext uri="{FF2B5EF4-FFF2-40B4-BE49-F238E27FC236}">
                <a16:creationId xmlns:a16="http://schemas.microsoft.com/office/drawing/2014/main" id="{032D8612-31EB-44CF-A1D0-14FD4C70542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1460480" y="2984992"/>
            <a:ext cx="731521" cy="673460"/>
            <a:chOff x="3940602" y="308034"/>
            <a:chExt cx="2116791" cy="3428999"/>
          </a:xfrm>
          <a:solidFill>
            <a:schemeClr val="accent4"/>
          </a:solidFill>
        </p:grpSpPr>
        <p:sp>
          <p:nvSpPr>
            <p:cNvPr id="17" name="Rectangle 16">
              <a:extLst>
                <a:ext uri="{FF2B5EF4-FFF2-40B4-BE49-F238E27FC236}">
                  <a16:creationId xmlns:a16="http://schemas.microsoft.com/office/drawing/2014/main" id="{F19A4A0F-1B59-4DB0-9764-D10936E9877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940602" y="308034"/>
              <a:ext cx="566743" cy="342899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8" name="Rectangle 17">
              <a:extLst>
                <a:ext uri="{FF2B5EF4-FFF2-40B4-BE49-F238E27FC236}">
                  <a16:creationId xmlns:a16="http://schemas.microsoft.com/office/drawing/2014/main" id="{F399A70F-F8CD-4992-9EF5-6CF15472E73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4715626" y="308034"/>
              <a:ext cx="566743" cy="342899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9" name="Rectangle 18">
              <a:extLst>
                <a:ext uri="{FF2B5EF4-FFF2-40B4-BE49-F238E27FC236}">
                  <a16:creationId xmlns:a16="http://schemas.microsoft.com/office/drawing/2014/main" id="{48F4FEDC-6D80-458C-A665-075D9B9500F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490650" y="308034"/>
              <a:ext cx="566743" cy="342899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6" name="Rectangle 5">
            <a:extLst>
              <a:ext uri="{FF2B5EF4-FFF2-40B4-BE49-F238E27FC236}">
                <a16:creationId xmlns:a16="http://schemas.microsoft.com/office/drawing/2014/main" id="{681D96A2-B8B0-4D07-8DCA-866F1B1E49C3}"/>
              </a:ext>
            </a:extLst>
          </p:cNvPr>
          <p:cNvSpPr/>
          <p:nvPr/>
        </p:nvSpPr>
        <p:spPr>
          <a:xfrm>
            <a:off x="1071322" y="5599569"/>
            <a:ext cx="2928937" cy="56904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4" name="Image 3">
            <a:extLst>
              <a:ext uri="{FF2B5EF4-FFF2-40B4-BE49-F238E27FC236}">
                <a16:creationId xmlns:a16="http://schemas.microsoft.com/office/drawing/2014/main" id="{89FDD292-9EDB-499D-8C27-914014F4D9A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02220" y="418036"/>
            <a:ext cx="2135629" cy="9252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7622809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Rectangle 32">
            <a:extLst>
              <a:ext uri="{FF2B5EF4-FFF2-40B4-BE49-F238E27FC236}">
                <a16:creationId xmlns:a16="http://schemas.microsoft.com/office/drawing/2014/main" id="{A281E314-B2C2-4403-92E1-CBE35618ED8D}"/>
              </a:ext>
            </a:extLst>
          </p:cNvPr>
          <p:cNvSpPr/>
          <p:nvPr/>
        </p:nvSpPr>
        <p:spPr>
          <a:xfrm>
            <a:off x="0" y="-548640"/>
            <a:ext cx="12192000" cy="7406640"/>
          </a:xfrm>
          <a:prstGeom prst="rect">
            <a:avLst/>
          </a:prstGeom>
          <a:solidFill>
            <a:srgbClr val="FEF4F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5" name="Rectangle : coins arrondis 14">
            <a:extLst>
              <a:ext uri="{FF2B5EF4-FFF2-40B4-BE49-F238E27FC236}">
                <a16:creationId xmlns:a16="http://schemas.microsoft.com/office/drawing/2014/main" id="{100F7BBF-0FA7-4CB9-968D-BB899BC94B91}"/>
              </a:ext>
            </a:extLst>
          </p:cNvPr>
          <p:cNvSpPr/>
          <p:nvPr/>
        </p:nvSpPr>
        <p:spPr>
          <a:xfrm>
            <a:off x="579120" y="3825181"/>
            <a:ext cx="4297680" cy="1960880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b="1" dirty="0">
              <a:solidFill>
                <a:schemeClr val="tx1"/>
              </a:solidFill>
              <a:latin typeface="Aharoni" panose="02010803020104030203" pitchFamily="2" charset="-79"/>
              <a:cs typeface="Aharoni" panose="02010803020104030203" pitchFamily="2" charset="-79"/>
            </a:endParaRPr>
          </a:p>
          <a:p>
            <a:pPr algn="ctr"/>
            <a:endParaRPr lang="fr-FR" b="1" dirty="0">
              <a:solidFill>
                <a:schemeClr val="tx1"/>
              </a:solidFill>
              <a:latin typeface="Aharoni" panose="02010803020104030203" pitchFamily="2" charset="-79"/>
              <a:cs typeface="Aharoni" panose="02010803020104030203" pitchFamily="2" charset="-79"/>
            </a:endParaRPr>
          </a:p>
          <a:p>
            <a:pPr algn="ctr"/>
            <a:r>
              <a:rPr lang="fr-FR" sz="3200" b="1" dirty="0">
                <a:solidFill>
                  <a:schemeClr val="tx1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+</a:t>
            </a:r>
          </a:p>
          <a:p>
            <a:endParaRPr lang="fr-FR" dirty="0">
              <a:solidFill>
                <a:schemeClr val="tx1"/>
              </a:solidFill>
            </a:endParaRPr>
          </a:p>
          <a:p>
            <a:pPr algn="ctr"/>
            <a:endParaRPr lang="fr-FR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9F9D6EEB-20BB-43A1-8CF1-40AA63777D27}"/>
              </a:ext>
            </a:extLst>
          </p:cNvPr>
          <p:cNvSpPr/>
          <p:nvPr/>
        </p:nvSpPr>
        <p:spPr>
          <a:xfrm>
            <a:off x="1056640" y="3010317"/>
            <a:ext cx="4389120" cy="802640"/>
          </a:xfrm>
          <a:prstGeom prst="rect">
            <a:avLst/>
          </a:prstGeom>
          <a:solidFill>
            <a:srgbClr val="FEF4F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fr-FR" sz="16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Avant la réforme, la notion de </a:t>
            </a:r>
          </a:p>
          <a:p>
            <a:pPr algn="just"/>
            <a:r>
              <a:rPr lang="fr-FR" dirty="0">
                <a:solidFill>
                  <a:schemeClr val="tx1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« marque collective » </a:t>
            </a:r>
            <a:r>
              <a:rPr lang="fr-FR" sz="16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englobait :</a:t>
            </a:r>
          </a:p>
          <a:p>
            <a:endParaRPr lang="fr-FR" b="1" dirty="0">
              <a:solidFill>
                <a:schemeClr val="tx1"/>
              </a:solidFill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0E65AA1C-0B35-43F4-9344-2DCE94B68700}"/>
              </a:ext>
            </a:extLst>
          </p:cNvPr>
          <p:cNvSpPr/>
          <p:nvPr/>
        </p:nvSpPr>
        <p:spPr>
          <a:xfrm>
            <a:off x="6918960" y="2305229"/>
            <a:ext cx="4470400" cy="1351280"/>
          </a:xfrm>
          <a:prstGeom prst="rect">
            <a:avLst/>
          </a:prstGeom>
          <a:solidFill>
            <a:srgbClr val="FEF4F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fr-FR" sz="16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La loi PACTE a opéré une </a:t>
            </a:r>
            <a:r>
              <a:rPr lang="fr-FR" dirty="0">
                <a:solidFill>
                  <a:schemeClr val="tx1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distinction claire </a:t>
            </a:r>
            <a:r>
              <a:rPr lang="fr-FR" sz="16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entre les 2 régimes. Le chapitre V du CPI est désormais intitulé  </a:t>
            </a:r>
          </a:p>
          <a:p>
            <a:r>
              <a:rPr lang="fr-FR" b="1" dirty="0">
                <a:solidFill>
                  <a:schemeClr val="tx1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« Marques de garantie ET marques collectives » </a:t>
            </a:r>
            <a:r>
              <a:rPr lang="fr-FR" dirty="0">
                <a:solidFill>
                  <a:schemeClr val="tx1"/>
                </a:solidFill>
              </a:rPr>
              <a:t>:</a:t>
            </a:r>
          </a:p>
        </p:txBody>
      </p:sp>
      <p:sp>
        <p:nvSpPr>
          <p:cNvPr id="8" name="ZoneTexte 7">
            <a:extLst>
              <a:ext uri="{FF2B5EF4-FFF2-40B4-BE49-F238E27FC236}">
                <a16:creationId xmlns:a16="http://schemas.microsoft.com/office/drawing/2014/main" id="{13C8ED1C-B982-4B7D-9777-68CC3199FD7E}"/>
              </a:ext>
            </a:extLst>
          </p:cNvPr>
          <p:cNvSpPr txBox="1"/>
          <p:nvPr/>
        </p:nvSpPr>
        <p:spPr>
          <a:xfrm>
            <a:off x="4602480" y="905401"/>
            <a:ext cx="353568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5400" dirty="0">
                <a:latin typeface="Aharoni" panose="02010803020104030203" pitchFamily="2" charset="-79"/>
                <a:cs typeface="Aharoni" panose="02010803020104030203" pitchFamily="2" charset="-79"/>
              </a:rPr>
              <a:t>Loi Pacte </a:t>
            </a:r>
          </a:p>
        </p:txBody>
      </p:sp>
      <p:sp>
        <p:nvSpPr>
          <p:cNvPr id="16" name="Rectangle : coins arrondis 15">
            <a:extLst>
              <a:ext uri="{FF2B5EF4-FFF2-40B4-BE49-F238E27FC236}">
                <a16:creationId xmlns:a16="http://schemas.microsoft.com/office/drawing/2014/main" id="{D1DEECE9-F745-4037-AED0-AF537DA7D1D2}"/>
              </a:ext>
            </a:extLst>
          </p:cNvPr>
          <p:cNvSpPr/>
          <p:nvPr/>
        </p:nvSpPr>
        <p:spPr>
          <a:xfrm>
            <a:off x="6979920" y="3792637"/>
            <a:ext cx="4389120" cy="1960880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fr-FR" dirty="0"/>
          </a:p>
        </p:txBody>
      </p:sp>
      <p:sp>
        <p:nvSpPr>
          <p:cNvPr id="17" name="ZoneTexte 16">
            <a:extLst>
              <a:ext uri="{FF2B5EF4-FFF2-40B4-BE49-F238E27FC236}">
                <a16:creationId xmlns:a16="http://schemas.microsoft.com/office/drawing/2014/main" id="{39CFB0EF-3297-4AB2-AFC4-755AE33E41F8}"/>
              </a:ext>
            </a:extLst>
          </p:cNvPr>
          <p:cNvSpPr txBox="1"/>
          <p:nvPr/>
        </p:nvSpPr>
        <p:spPr>
          <a:xfrm>
            <a:off x="7305040" y="4135120"/>
            <a:ext cx="1869440" cy="172354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dirty="0">
              <a:solidFill>
                <a:schemeClr val="tx1"/>
              </a:solidFill>
            </a:endParaRPr>
          </a:p>
          <a:p>
            <a:endParaRPr lang="fr-FR" dirty="0"/>
          </a:p>
          <a:p>
            <a:endParaRPr lang="fr-FR" dirty="0">
              <a:solidFill>
                <a:schemeClr val="tx1"/>
              </a:solidFill>
            </a:endParaRPr>
          </a:p>
          <a:p>
            <a:r>
              <a:rPr lang="fr-FR" dirty="0">
                <a:solidFill>
                  <a:schemeClr val="tx1"/>
                </a:solidFill>
              </a:rPr>
              <a:t>(</a:t>
            </a:r>
            <a:r>
              <a:rPr lang="fr-FR" sz="16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Section 1 - art. L.715-1 à L715.5) </a:t>
            </a:r>
          </a:p>
          <a:p>
            <a:endParaRPr lang="fr-FR" dirty="0"/>
          </a:p>
        </p:txBody>
      </p:sp>
      <p:sp>
        <p:nvSpPr>
          <p:cNvPr id="18" name="ZoneTexte 17">
            <a:extLst>
              <a:ext uri="{FF2B5EF4-FFF2-40B4-BE49-F238E27FC236}">
                <a16:creationId xmlns:a16="http://schemas.microsoft.com/office/drawing/2014/main" id="{21619A9C-0A59-4047-AE53-C6D5FCA44A92}"/>
              </a:ext>
            </a:extLst>
          </p:cNvPr>
          <p:cNvSpPr txBox="1"/>
          <p:nvPr/>
        </p:nvSpPr>
        <p:spPr>
          <a:xfrm>
            <a:off x="9489440" y="4127917"/>
            <a:ext cx="1869440" cy="141577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endParaRPr lang="fr-FR" dirty="0">
              <a:solidFill>
                <a:schemeClr val="bg1"/>
              </a:solidFill>
              <a:highlight>
                <a:srgbClr val="000080"/>
              </a:highlight>
              <a:latin typeface="Aharoni" panose="02010803020104030203" pitchFamily="2" charset="-79"/>
              <a:cs typeface="Aharoni" panose="02010803020104030203" pitchFamily="2" charset="-79"/>
            </a:endParaRPr>
          </a:p>
          <a:p>
            <a:endParaRPr lang="fr-FR" dirty="0">
              <a:solidFill>
                <a:schemeClr val="bg1"/>
              </a:solidFill>
              <a:highlight>
                <a:srgbClr val="000080"/>
              </a:highlight>
              <a:latin typeface="Aharoni" panose="02010803020104030203" pitchFamily="2" charset="-79"/>
              <a:cs typeface="Aharoni" panose="02010803020104030203" pitchFamily="2" charset="-79"/>
            </a:endParaRPr>
          </a:p>
          <a:p>
            <a:endParaRPr lang="fr-FR" dirty="0">
              <a:solidFill>
                <a:schemeClr val="bg1"/>
              </a:solidFill>
              <a:highlight>
                <a:srgbClr val="000080"/>
              </a:highlight>
              <a:latin typeface="Aharoni" panose="02010803020104030203" pitchFamily="2" charset="-79"/>
              <a:cs typeface="Aharoni" panose="02010803020104030203" pitchFamily="2" charset="-79"/>
            </a:endParaRPr>
          </a:p>
          <a:p>
            <a:r>
              <a:rPr lang="fr-FR" sz="16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(Section 2 - art. L715-6 à 715-10) </a:t>
            </a:r>
          </a:p>
        </p:txBody>
      </p:sp>
      <p:cxnSp>
        <p:nvCxnSpPr>
          <p:cNvPr id="20" name="Connecteur droit 19">
            <a:extLst>
              <a:ext uri="{FF2B5EF4-FFF2-40B4-BE49-F238E27FC236}">
                <a16:creationId xmlns:a16="http://schemas.microsoft.com/office/drawing/2014/main" id="{F46B5C34-8248-4FE8-ACE8-F3C4D9A2602E}"/>
              </a:ext>
            </a:extLst>
          </p:cNvPr>
          <p:cNvCxnSpPr>
            <a:cxnSpLocks/>
          </p:cNvCxnSpPr>
          <p:nvPr/>
        </p:nvCxnSpPr>
        <p:spPr>
          <a:xfrm>
            <a:off x="9174480" y="3862864"/>
            <a:ext cx="0" cy="1707714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pic>
        <p:nvPicPr>
          <p:cNvPr id="22" name="Image 21">
            <a:extLst>
              <a:ext uri="{FF2B5EF4-FFF2-40B4-BE49-F238E27FC236}">
                <a16:creationId xmlns:a16="http://schemas.microsoft.com/office/drawing/2014/main" id="{2A8A1982-B2D4-4CF9-B8CD-809D1BAD926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44148" y="779374"/>
            <a:ext cx="1338104" cy="1338104"/>
          </a:xfrm>
          <a:prstGeom prst="rect">
            <a:avLst/>
          </a:prstGeom>
        </p:spPr>
      </p:pic>
      <p:sp>
        <p:nvSpPr>
          <p:cNvPr id="23" name="Flèche : chevron 22">
            <a:extLst>
              <a:ext uri="{FF2B5EF4-FFF2-40B4-BE49-F238E27FC236}">
                <a16:creationId xmlns:a16="http://schemas.microsoft.com/office/drawing/2014/main" id="{567A11A0-BBA3-4176-A152-873424134B5A}"/>
              </a:ext>
            </a:extLst>
          </p:cNvPr>
          <p:cNvSpPr/>
          <p:nvPr/>
        </p:nvSpPr>
        <p:spPr>
          <a:xfrm>
            <a:off x="5435600" y="4297680"/>
            <a:ext cx="447040" cy="934720"/>
          </a:xfrm>
          <a:prstGeom prst="chevron">
            <a:avLst/>
          </a:prstGeom>
          <a:solidFill>
            <a:srgbClr val="FDE3E9"/>
          </a:solidFill>
          <a:ln w="38100"/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schemeClr val="tx1"/>
              </a:solidFill>
            </a:endParaRPr>
          </a:p>
        </p:txBody>
      </p:sp>
      <p:sp>
        <p:nvSpPr>
          <p:cNvPr id="24" name="Flèche : chevron 23">
            <a:extLst>
              <a:ext uri="{FF2B5EF4-FFF2-40B4-BE49-F238E27FC236}">
                <a16:creationId xmlns:a16="http://schemas.microsoft.com/office/drawing/2014/main" id="{656C04BF-CC7B-46B5-9BD4-E1922CA804C1}"/>
              </a:ext>
            </a:extLst>
          </p:cNvPr>
          <p:cNvSpPr/>
          <p:nvPr/>
        </p:nvSpPr>
        <p:spPr>
          <a:xfrm>
            <a:off x="5842000" y="4297680"/>
            <a:ext cx="447040" cy="934720"/>
          </a:xfrm>
          <a:prstGeom prst="chevron">
            <a:avLst/>
          </a:prstGeom>
          <a:solidFill>
            <a:srgbClr val="FDE3E9"/>
          </a:solidFill>
          <a:ln w="38100"/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schemeClr val="tx1"/>
              </a:solidFill>
            </a:endParaRPr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67FD3BF2-5227-4A61-BE06-7ADC180B9D6B}"/>
              </a:ext>
            </a:extLst>
          </p:cNvPr>
          <p:cNvSpPr/>
          <p:nvPr/>
        </p:nvSpPr>
        <p:spPr>
          <a:xfrm flipH="1">
            <a:off x="3344148" y="1942033"/>
            <a:ext cx="762000" cy="324029"/>
          </a:xfrm>
          <a:prstGeom prst="rect">
            <a:avLst/>
          </a:prstGeom>
          <a:solidFill>
            <a:srgbClr val="FEF4F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8F86D05D-80CF-4230-B4FF-8FAD142D48DC}"/>
              </a:ext>
            </a:extLst>
          </p:cNvPr>
          <p:cNvSpPr/>
          <p:nvPr/>
        </p:nvSpPr>
        <p:spPr>
          <a:xfrm>
            <a:off x="1346200" y="4989662"/>
            <a:ext cx="2590800" cy="669399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b="1" dirty="0">
              <a:solidFill>
                <a:schemeClr val="tx1"/>
              </a:solidFill>
              <a:latin typeface="Aharoni" panose="02010803020104030203" pitchFamily="2" charset="-79"/>
              <a:cs typeface="Aharoni" panose="02010803020104030203" pitchFamily="2" charset="-79"/>
            </a:endParaRPr>
          </a:p>
          <a:p>
            <a:pPr algn="ctr"/>
            <a:r>
              <a:rPr lang="fr-FR" b="1" dirty="0">
                <a:solidFill>
                  <a:schemeClr val="tx1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La marque collective </a:t>
            </a:r>
          </a:p>
          <a:p>
            <a:pPr algn="ctr"/>
            <a:r>
              <a:rPr lang="fr-FR" b="1" dirty="0">
                <a:solidFill>
                  <a:schemeClr val="tx1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de certification</a:t>
            </a:r>
          </a:p>
          <a:p>
            <a:pPr algn="ctr"/>
            <a:endParaRPr lang="fr-FR" dirty="0"/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45A4061C-2F7C-43C7-A11D-85EBDF6C14C8}"/>
              </a:ext>
            </a:extLst>
          </p:cNvPr>
          <p:cNvSpPr/>
          <p:nvPr/>
        </p:nvSpPr>
        <p:spPr>
          <a:xfrm>
            <a:off x="7235197" y="4307445"/>
            <a:ext cx="1696717" cy="559136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b="1" dirty="0">
              <a:solidFill>
                <a:schemeClr val="tx1"/>
              </a:solidFill>
              <a:latin typeface="Aharoni" panose="02010803020104030203" pitchFamily="2" charset="-79"/>
              <a:cs typeface="Aharoni" panose="02010803020104030203" pitchFamily="2" charset="-79"/>
            </a:endParaRPr>
          </a:p>
          <a:p>
            <a:pPr algn="ctr"/>
            <a:r>
              <a:rPr lang="fr-FR" b="1" dirty="0">
                <a:solidFill>
                  <a:schemeClr val="tx1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Les marques de garantie </a:t>
            </a:r>
          </a:p>
          <a:p>
            <a:pPr algn="ctr"/>
            <a:endParaRPr lang="fr-FR" dirty="0"/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A97CB48D-FD2A-47AC-B84E-8413BC101C26}"/>
              </a:ext>
            </a:extLst>
          </p:cNvPr>
          <p:cNvSpPr/>
          <p:nvPr/>
        </p:nvSpPr>
        <p:spPr>
          <a:xfrm>
            <a:off x="1371600" y="4007770"/>
            <a:ext cx="2537460" cy="560238"/>
          </a:xfrm>
          <a:prstGeom prst="rect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b="1" dirty="0">
                <a:solidFill>
                  <a:schemeClr val="bg1"/>
                </a:solidFill>
                <a:highlight>
                  <a:srgbClr val="000080"/>
                </a:highlight>
                <a:latin typeface="Aharoni" panose="02010803020104030203" pitchFamily="2" charset="-79"/>
                <a:cs typeface="Aharoni" panose="02010803020104030203" pitchFamily="2" charset="-79"/>
              </a:rPr>
              <a:t>La marque collective</a:t>
            </a:r>
          </a:p>
        </p:txBody>
      </p:sp>
      <p:sp>
        <p:nvSpPr>
          <p:cNvPr id="30" name="Rectangle 29">
            <a:extLst>
              <a:ext uri="{FF2B5EF4-FFF2-40B4-BE49-F238E27FC236}">
                <a16:creationId xmlns:a16="http://schemas.microsoft.com/office/drawing/2014/main" id="{1F27F593-5E22-4263-9D93-7FC1F2CF7D52}"/>
              </a:ext>
            </a:extLst>
          </p:cNvPr>
          <p:cNvSpPr/>
          <p:nvPr/>
        </p:nvSpPr>
        <p:spPr>
          <a:xfrm>
            <a:off x="9337041" y="4268660"/>
            <a:ext cx="1869438" cy="560238"/>
          </a:xfrm>
          <a:prstGeom prst="rect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b="1" dirty="0">
                <a:solidFill>
                  <a:schemeClr val="bg1"/>
                </a:solidFill>
                <a:highlight>
                  <a:srgbClr val="000080"/>
                </a:highlight>
                <a:latin typeface="Aharoni" panose="02010803020104030203" pitchFamily="2" charset="-79"/>
                <a:cs typeface="Aharoni" panose="02010803020104030203" pitchFamily="2" charset="-79"/>
              </a:rPr>
              <a:t>Les marques</a:t>
            </a:r>
          </a:p>
          <a:p>
            <a:pPr algn="ctr"/>
            <a:r>
              <a:rPr lang="fr-FR" b="1" dirty="0">
                <a:solidFill>
                  <a:schemeClr val="bg1"/>
                </a:solidFill>
                <a:highlight>
                  <a:srgbClr val="000080"/>
                </a:highlight>
                <a:latin typeface="Aharoni" panose="02010803020104030203" pitchFamily="2" charset="-79"/>
                <a:cs typeface="Aharoni" panose="02010803020104030203" pitchFamily="2" charset="-79"/>
              </a:rPr>
              <a:t> collectives</a:t>
            </a:r>
          </a:p>
        </p:txBody>
      </p:sp>
      <p:sp>
        <p:nvSpPr>
          <p:cNvPr id="32" name="Légende : encadrée 31">
            <a:extLst>
              <a:ext uri="{FF2B5EF4-FFF2-40B4-BE49-F238E27FC236}">
                <a16:creationId xmlns:a16="http://schemas.microsoft.com/office/drawing/2014/main" id="{E9711183-CB0C-4352-9716-D5250327E3D5}"/>
              </a:ext>
            </a:extLst>
          </p:cNvPr>
          <p:cNvSpPr/>
          <p:nvPr/>
        </p:nvSpPr>
        <p:spPr>
          <a:xfrm>
            <a:off x="8290560" y="91440"/>
            <a:ext cx="2509520" cy="907891"/>
          </a:xfrm>
          <a:prstGeom prst="borderCallout1">
            <a:avLst>
              <a:gd name="adj1" fmla="val 54811"/>
              <a:gd name="adj2" fmla="val -5492"/>
              <a:gd name="adj3" fmla="val 101815"/>
              <a:gd name="adj4" fmla="val -28958"/>
            </a:avLst>
          </a:prstGeom>
          <a:solidFill>
            <a:srgbClr val="FEF4F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105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Nouvelle réglementation s’appliquant aux demandes d’enregistrement ou de renouvellement de marques déposées à compter du 11.12.2019.</a:t>
            </a:r>
          </a:p>
        </p:txBody>
      </p:sp>
    </p:spTree>
    <p:extLst>
      <p:ext uri="{BB962C8B-B14F-4D97-AF65-F5344CB8AC3E}">
        <p14:creationId xmlns:p14="http://schemas.microsoft.com/office/powerpoint/2010/main" val="391713662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 : coins arrondis 11">
            <a:extLst>
              <a:ext uri="{FF2B5EF4-FFF2-40B4-BE49-F238E27FC236}">
                <a16:creationId xmlns:a16="http://schemas.microsoft.com/office/drawing/2014/main" id="{980D33A8-0189-4BD1-B055-21A16EDBF993}"/>
              </a:ext>
            </a:extLst>
          </p:cNvPr>
          <p:cNvSpPr/>
          <p:nvPr/>
        </p:nvSpPr>
        <p:spPr>
          <a:xfrm>
            <a:off x="2857500" y="2305049"/>
            <a:ext cx="6515099" cy="3857626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fr-FR" dirty="0"/>
          </a:p>
        </p:txBody>
      </p:sp>
      <p:sp>
        <p:nvSpPr>
          <p:cNvPr id="2" name="Titre 1">
            <a:extLst>
              <a:ext uri="{FF2B5EF4-FFF2-40B4-BE49-F238E27FC236}">
                <a16:creationId xmlns:a16="http://schemas.microsoft.com/office/drawing/2014/main" id="{7B9A01C8-3F89-49C7-80D9-E2E22117403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57500" y="419100"/>
            <a:ext cx="6515099" cy="701675"/>
          </a:xfrm>
          <a:solidFill>
            <a:srgbClr val="FFC000"/>
          </a:solidFill>
        </p:spPr>
        <p:txBody>
          <a:bodyPr>
            <a:normAutofit fontScale="90000"/>
          </a:bodyPr>
          <a:lstStyle/>
          <a:p>
            <a:pPr algn="ctr"/>
            <a:r>
              <a:rPr lang="fr-FR" dirty="0">
                <a:latin typeface="Aharoni" panose="02010803020104030203" pitchFamily="2" charset="-79"/>
                <a:cs typeface="Aharoni" panose="02010803020104030203" pitchFamily="2" charset="-79"/>
              </a:rPr>
              <a:t>Les marques de garantie 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0DE3DB08-1ED3-4E21-8ABD-A662C4EED948}"/>
              </a:ext>
            </a:extLst>
          </p:cNvPr>
          <p:cNvSpPr/>
          <p:nvPr/>
        </p:nvSpPr>
        <p:spPr>
          <a:xfrm>
            <a:off x="2876551" y="1460499"/>
            <a:ext cx="6496048" cy="409575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000" i="1" dirty="0">
                <a:latin typeface="Aharoni" panose="02010803020104030203" pitchFamily="2" charset="-79"/>
                <a:cs typeface="Aharoni" panose="02010803020104030203" pitchFamily="2" charset="-79"/>
              </a:rPr>
              <a:t>A quoi ca sert? </a:t>
            </a:r>
          </a:p>
        </p:txBody>
      </p:sp>
      <p:pic>
        <p:nvPicPr>
          <p:cNvPr id="6" name="Image 5">
            <a:extLst>
              <a:ext uri="{FF2B5EF4-FFF2-40B4-BE49-F238E27FC236}">
                <a16:creationId xmlns:a16="http://schemas.microsoft.com/office/drawing/2014/main" id="{4960B21F-D317-4E14-BE1E-2FAA37A0339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26565" y="1165861"/>
            <a:ext cx="1178560" cy="1178560"/>
          </a:xfrm>
          <a:prstGeom prst="rect">
            <a:avLst/>
          </a:prstGeom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A6A62327-82DB-44E5-9841-4AB37A57889A}"/>
              </a:ext>
            </a:extLst>
          </p:cNvPr>
          <p:cNvSpPr/>
          <p:nvPr/>
        </p:nvSpPr>
        <p:spPr>
          <a:xfrm flipV="1">
            <a:off x="1780223" y="2185986"/>
            <a:ext cx="759460" cy="21971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1" name="ZoneTexte 10">
            <a:extLst>
              <a:ext uri="{FF2B5EF4-FFF2-40B4-BE49-F238E27FC236}">
                <a16:creationId xmlns:a16="http://schemas.microsoft.com/office/drawing/2014/main" id="{40DFCA93-BA71-4173-8678-63CEE56F4EDF}"/>
              </a:ext>
            </a:extLst>
          </p:cNvPr>
          <p:cNvSpPr txBox="1"/>
          <p:nvPr/>
        </p:nvSpPr>
        <p:spPr>
          <a:xfrm>
            <a:off x="3448050" y="2551837"/>
            <a:ext cx="5191125" cy="193899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fr-FR" sz="2000" dirty="0">
                <a:solidFill>
                  <a:srgbClr val="262626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Une marque de garantie a pour fonction d’</a:t>
            </a:r>
            <a:r>
              <a:rPr lang="fr-FR" sz="2000" b="1" dirty="0">
                <a:solidFill>
                  <a:schemeClr val="accent2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identifier l’origine </a:t>
            </a:r>
            <a:r>
              <a:rPr lang="fr-FR" sz="2000" dirty="0">
                <a:solidFill>
                  <a:srgbClr val="262626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de produits ou de services pour lesquels certaines </a:t>
            </a:r>
            <a:r>
              <a:rPr lang="fr-FR" sz="2000" b="1" dirty="0">
                <a:solidFill>
                  <a:schemeClr val="accent2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caractéristiques sont garanties </a:t>
            </a:r>
            <a:r>
              <a:rPr lang="fr-FR" sz="2000" dirty="0">
                <a:solidFill>
                  <a:srgbClr val="262626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(par exemple, la matière, le mode de fabrication ou de prestation, la qualité, la précision…).</a:t>
            </a:r>
            <a:endParaRPr lang="fr-FR" sz="2000" dirty="0"/>
          </a:p>
        </p:txBody>
      </p:sp>
      <p:pic>
        <p:nvPicPr>
          <p:cNvPr id="14" name="Image 13">
            <a:extLst>
              <a:ext uri="{FF2B5EF4-FFF2-40B4-BE49-F238E27FC236}">
                <a16:creationId xmlns:a16="http://schemas.microsoft.com/office/drawing/2014/main" id="{0779FA4E-D7DF-46C4-9400-E6376880984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07836" y="4829692"/>
            <a:ext cx="1118775" cy="1118775"/>
          </a:xfrm>
          <a:prstGeom prst="rect">
            <a:avLst/>
          </a:prstGeom>
        </p:spPr>
      </p:pic>
      <p:pic>
        <p:nvPicPr>
          <p:cNvPr id="16" name="Image 15">
            <a:extLst>
              <a:ext uri="{FF2B5EF4-FFF2-40B4-BE49-F238E27FC236}">
                <a16:creationId xmlns:a16="http://schemas.microsoft.com/office/drawing/2014/main" id="{4DAF7FBB-AFEC-4AD8-9097-212CD057109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41018" y="4867379"/>
            <a:ext cx="1052513" cy="1052513"/>
          </a:xfrm>
          <a:prstGeom prst="rect">
            <a:avLst/>
          </a:prstGeom>
        </p:spPr>
      </p:pic>
      <p:pic>
        <p:nvPicPr>
          <p:cNvPr id="18" name="Image 17">
            <a:extLst>
              <a:ext uri="{FF2B5EF4-FFF2-40B4-BE49-F238E27FC236}">
                <a16:creationId xmlns:a16="http://schemas.microsoft.com/office/drawing/2014/main" id="{DC5A3C73-C67D-41C3-858E-926B9FF482A2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18881" y="4629150"/>
            <a:ext cx="1331478" cy="1331478"/>
          </a:xfrm>
          <a:prstGeom prst="rect">
            <a:avLst/>
          </a:prstGeom>
        </p:spPr>
      </p:pic>
      <p:pic>
        <p:nvPicPr>
          <p:cNvPr id="20" name="Image 19">
            <a:extLst>
              <a:ext uri="{FF2B5EF4-FFF2-40B4-BE49-F238E27FC236}">
                <a16:creationId xmlns:a16="http://schemas.microsoft.com/office/drawing/2014/main" id="{D7590479-8890-448B-9FF7-D5906B45CAD9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02779" y="4928062"/>
            <a:ext cx="823916" cy="823916"/>
          </a:xfrm>
          <a:prstGeom prst="rect">
            <a:avLst/>
          </a:prstGeom>
        </p:spPr>
      </p:pic>
      <p:pic>
        <p:nvPicPr>
          <p:cNvPr id="24" name="Image 23">
            <a:extLst>
              <a:ext uri="{FF2B5EF4-FFF2-40B4-BE49-F238E27FC236}">
                <a16:creationId xmlns:a16="http://schemas.microsoft.com/office/drawing/2014/main" id="{266C731B-F525-491E-9F51-41EB5E6AC25A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63439" y="4889962"/>
            <a:ext cx="823916" cy="823916"/>
          </a:xfrm>
          <a:prstGeom prst="rect">
            <a:avLst/>
          </a:prstGeom>
        </p:spPr>
      </p:pic>
      <p:sp>
        <p:nvSpPr>
          <p:cNvPr id="27" name="Rectangle 26">
            <a:extLst>
              <a:ext uri="{FF2B5EF4-FFF2-40B4-BE49-F238E27FC236}">
                <a16:creationId xmlns:a16="http://schemas.microsoft.com/office/drawing/2014/main" id="{ADCCEE63-6DE5-4B76-9FF9-400D3CB90DA7}"/>
              </a:ext>
            </a:extLst>
          </p:cNvPr>
          <p:cNvSpPr/>
          <p:nvPr/>
        </p:nvSpPr>
        <p:spPr>
          <a:xfrm>
            <a:off x="3507836" y="5723816"/>
            <a:ext cx="2835814" cy="24370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B4DFADD3-0494-4481-B4E1-D4884A0F6B0F}"/>
              </a:ext>
            </a:extLst>
          </p:cNvPr>
          <p:cNvSpPr/>
          <p:nvPr/>
        </p:nvSpPr>
        <p:spPr>
          <a:xfrm>
            <a:off x="6878934" y="5648325"/>
            <a:ext cx="385561" cy="11317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0" name="Rectangle 29">
            <a:extLst>
              <a:ext uri="{FF2B5EF4-FFF2-40B4-BE49-F238E27FC236}">
                <a16:creationId xmlns:a16="http://schemas.microsoft.com/office/drawing/2014/main" id="{FADB2942-8A1B-4BE9-8D7B-8ED8E963319F}"/>
              </a:ext>
            </a:extLst>
          </p:cNvPr>
          <p:cNvSpPr/>
          <p:nvPr/>
        </p:nvSpPr>
        <p:spPr>
          <a:xfrm>
            <a:off x="7782489" y="5600700"/>
            <a:ext cx="385561" cy="11317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1" name="Rectangle 30">
            <a:extLst>
              <a:ext uri="{FF2B5EF4-FFF2-40B4-BE49-F238E27FC236}">
                <a16:creationId xmlns:a16="http://schemas.microsoft.com/office/drawing/2014/main" id="{CA058CC7-822A-4A89-B370-EABD5415B29D}"/>
              </a:ext>
            </a:extLst>
          </p:cNvPr>
          <p:cNvSpPr/>
          <p:nvPr/>
        </p:nvSpPr>
        <p:spPr>
          <a:xfrm>
            <a:off x="-13938" y="0"/>
            <a:ext cx="242538" cy="6858000"/>
          </a:xfrm>
          <a:prstGeom prst="rect">
            <a:avLst/>
          </a:prstGeom>
          <a:solidFill>
            <a:srgbClr val="FDE3E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id="{0B8CAEC4-3489-4A0D-A2AD-98EE35ADE4E2}"/>
              </a:ext>
            </a:extLst>
          </p:cNvPr>
          <p:cNvSpPr/>
          <p:nvPr/>
        </p:nvSpPr>
        <p:spPr>
          <a:xfrm>
            <a:off x="11906251" y="0"/>
            <a:ext cx="314324" cy="6857999"/>
          </a:xfrm>
          <a:prstGeom prst="rect">
            <a:avLst/>
          </a:prstGeom>
          <a:solidFill>
            <a:srgbClr val="FDE3E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0620110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id="{E8F820EE-55B8-45AB-A2DD-322893884BB3}"/>
              </a:ext>
            </a:extLst>
          </p:cNvPr>
          <p:cNvSpPr/>
          <p:nvPr/>
        </p:nvSpPr>
        <p:spPr>
          <a:xfrm>
            <a:off x="3148012" y="608851"/>
            <a:ext cx="5895975" cy="409575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000" i="1" dirty="0">
                <a:latin typeface="Aharoni" panose="02010803020104030203" pitchFamily="2" charset="-79"/>
                <a:cs typeface="Aharoni" panose="02010803020104030203" pitchFamily="2" charset="-79"/>
              </a:rPr>
              <a:t>Qui peut déposer une marque de garantie ? </a:t>
            </a:r>
          </a:p>
        </p:txBody>
      </p:sp>
      <p:pic>
        <p:nvPicPr>
          <p:cNvPr id="7" name="Image 6">
            <a:extLst>
              <a:ext uri="{FF2B5EF4-FFF2-40B4-BE49-F238E27FC236}">
                <a16:creationId xmlns:a16="http://schemas.microsoft.com/office/drawing/2014/main" id="{B3D4160F-E9FE-426B-ADE2-30B5807A8D4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33562" y="265951"/>
            <a:ext cx="1314450" cy="1314450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73651FB8-E5AA-4EEE-85FE-76456B1E660C}"/>
              </a:ext>
            </a:extLst>
          </p:cNvPr>
          <p:cNvSpPr/>
          <p:nvPr/>
        </p:nvSpPr>
        <p:spPr>
          <a:xfrm>
            <a:off x="-13938" y="0"/>
            <a:ext cx="242538" cy="6858000"/>
          </a:xfrm>
          <a:prstGeom prst="rect">
            <a:avLst/>
          </a:prstGeom>
          <a:solidFill>
            <a:srgbClr val="FDE3E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FE30A7FA-66A7-48E5-BB68-72698F4F5BD7}"/>
              </a:ext>
            </a:extLst>
          </p:cNvPr>
          <p:cNvSpPr/>
          <p:nvPr/>
        </p:nvSpPr>
        <p:spPr>
          <a:xfrm>
            <a:off x="11949462" y="0"/>
            <a:ext cx="242538" cy="6858000"/>
          </a:xfrm>
          <a:prstGeom prst="rect">
            <a:avLst/>
          </a:prstGeom>
          <a:solidFill>
            <a:srgbClr val="FDE3E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C08EC60A-C63F-4AEC-8AA3-7C1AB1E72BA3}"/>
              </a:ext>
            </a:extLst>
          </p:cNvPr>
          <p:cNvSpPr/>
          <p:nvPr/>
        </p:nvSpPr>
        <p:spPr>
          <a:xfrm>
            <a:off x="1833562" y="1362075"/>
            <a:ext cx="881063" cy="2286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3" name="Rectangle : coins arrondis 12">
            <a:extLst>
              <a:ext uri="{FF2B5EF4-FFF2-40B4-BE49-F238E27FC236}">
                <a16:creationId xmlns:a16="http://schemas.microsoft.com/office/drawing/2014/main" id="{610FC5E7-BFEB-41F0-8800-7E0EE9E590BE}"/>
              </a:ext>
            </a:extLst>
          </p:cNvPr>
          <p:cNvSpPr/>
          <p:nvPr/>
        </p:nvSpPr>
        <p:spPr>
          <a:xfrm>
            <a:off x="981076" y="1500187"/>
            <a:ext cx="10239375" cy="3367088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fr-FR" dirty="0"/>
              <a:t>e</a:t>
            </a:r>
          </a:p>
        </p:txBody>
      </p:sp>
      <p:sp>
        <p:nvSpPr>
          <p:cNvPr id="14" name="ZoneTexte 13">
            <a:extLst>
              <a:ext uri="{FF2B5EF4-FFF2-40B4-BE49-F238E27FC236}">
                <a16:creationId xmlns:a16="http://schemas.microsoft.com/office/drawing/2014/main" id="{CB139DC1-BFCB-49B0-BF1D-55F8357BB637}"/>
              </a:ext>
            </a:extLst>
          </p:cNvPr>
          <p:cNvSpPr txBox="1"/>
          <p:nvPr/>
        </p:nvSpPr>
        <p:spPr>
          <a:xfrm>
            <a:off x="6567661" y="1935717"/>
            <a:ext cx="417653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b="1" dirty="0">
                <a:solidFill>
                  <a:srgbClr val="262626"/>
                </a:solidFill>
                <a:latin typeface="Arial" panose="020B0604020202020204" pitchFamily="34" charset="0"/>
              </a:rPr>
              <a:t>Toute personne physique </a:t>
            </a:r>
          </a:p>
        </p:txBody>
      </p:sp>
      <p:sp>
        <p:nvSpPr>
          <p:cNvPr id="15" name="ZoneTexte 14">
            <a:extLst>
              <a:ext uri="{FF2B5EF4-FFF2-40B4-BE49-F238E27FC236}">
                <a16:creationId xmlns:a16="http://schemas.microsoft.com/office/drawing/2014/main" id="{D8249D95-016E-481E-9B7D-7D4C9631575F}"/>
              </a:ext>
            </a:extLst>
          </p:cNvPr>
          <p:cNvSpPr txBox="1"/>
          <p:nvPr/>
        </p:nvSpPr>
        <p:spPr>
          <a:xfrm>
            <a:off x="1362076" y="1962150"/>
            <a:ext cx="4719810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fr-FR" sz="1800" b="1" dirty="0">
                <a:solidFill>
                  <a:srgbClr val="262626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Toute personne morale </a:t>
            </a:r>
            <a:r>
              <a:rPr lang="fr-FR" sz="1800" dirty="0">
                <a:solidFill>
                  <a:srgbClr val="262626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y compris une personne morale de droit public : </a:t>
            </a:r>
          </a:p>
          <a:p>
            <a:pPr algn="just"/>
            <a:r>
              <a:rPr lang="fr-FR" dirty="0">
                <a:solidFill>
                  <a:srgbClr val="262626"/>
                </a:solidFill>
                <a:latin typeface="Arial" panose="020B0604020202020204" pitchFamily="34" charset="0"/>
                <a:ea typeface="Calibri" panose="020F0502020204030204" pitchFamily="34" charset="0"/>
              </a:rPr>
              <a:t>      </a:t>
            </a:r>
            <a:r>
              <a:rPr lang="fr-FR" sz="1800" dirty="0">
                <a:solidFill>
                  <a:srgbClr val="262626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sous réserve que cette </a:t>
            </a:r>
            <a:r>
              <a:rPr lang="fr-FR" sz="1800" dirty="0">
                <a:solidFill>
                  <a:srgbClr val="FFC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personne n'exerce pas une activité ayant trait à la fourniture de produits ou de services du même type que ceux qui sont garantis </a:t>
            </a:r>
            <a:r>
              <a:rPr lang="fr-FR" sz="1800" dirty="0">
                <a:solidFill>
                  <a:srgbClr val="262626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(ni fabricant, ni importateur, ni vendeur de produits ou services).</a:t>
            </a:r>
            <a:endParaRPr lang="fr-FR" dirty="0"/>
          </a:p>
        </p:txBody>
      </p:sp>
      <p:pic>
        <p:nvPicPr>
          <p:cNvPr id="17" name="Image 16">
            <a:extLst>
              <a:ext uri="{FF2B5EF4-FFF2-40B4-BE49-F238E27FC236}">
                <a16:creationId xmlns:a16="http://schemas.microsoft.com/office/drawing/2014/main" id="{070D7822-E7BE-4679-A24D-C6EF82AB651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2439" y="1776411"/>
            <a:ext cx="1057275" cy="1057275"/>
          </a:xfrm>
          <a:prstGeom prst="rect">
            <a:avLst/>
          </a:prstGeom>
        </p:spPr>
      </p:pic>
      <p:pic>
        <p:nvPicPr>
          <p:cNvPr id="19" name="Image 18">
            <a:extLst>
              <a:ext uri="{FF2B5EF4-FFF2-40B4-BE49-F238E27FC236}">
                <a16:creationId xmlns:a16="http://schemas.microsoft.com/office/drawing/2014/main" id="{88AB309E-4FB2-4D01-95E9-AA79352F711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20023" y="1786685"/>
            <a:ext cx="847725" cy="847725"/>
          </a:xfrm>
          <a:prstGeom prst="rect">
            <a:avLst/>
          </a:prstGeom>
        </p:spPr>
      </p:pic>
      <p:sp>
        <p:nvSpPr>
          <p:cNvPr id="20" name="Rectangle 19">
            <a:extLst>
              <a:ext uri="{FF2B5EF4-FFF2-40B4-BE49-F238E27FC236}">
                <a16:creationId xmlns:a16="http://schemas.microsoft.com/office/drawing/2014/main" id="{C710B2B9-8174-40A9-BA93-53A159231AD1}"/>
              </a:ext>
            </a:extLst>
          </p:cNvPr>
          <p:cNvSpPr/>
          <p:nvPr/>
        </p:nvSpPr>
        <p:spPr>
          <a:xfrm>
            <a:off x="2466975" y="152400"/>
            <a:ext cx="45719" cy="45719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FAF89207-06F7-4D8A-8CD4-04F82167BFBF}"/>
              </a:ext>
            </a:extLst>
          </p:cNvPr>
          <p:cNvSpPr/>
          <p:nvPr/>
        </p:nvSpPr>
        <p:spPr>
          <a:xfrm>
            <a:off x="7258050" y="2305050"/>
            <a:ext cx="2829448" cy="247650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b="1" dirty="0"/>
              <a:t>Nouveau depuis la loi Pacte</a:t>
            </a: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67965A47-603F-4728-A398-DC79F782CD5E}"/>
              </a:ext>
            </a:extLst>
          </p:cNvPr>
          <p:cNvSpPr/>
          <p:nvPr/>
        </p:nvSpPr>
        <p:spPr>
          <a:xfrm>
            <a:off x="452439" y="2624136"/>
            <a:ext cx="505172" cy="20955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CEDFB77D-A1A7-45E6-A506-4BABE20731B7}"/>
              </a:ext>
            </a:extLst>
          </p:cNvPr>
          <p:cNvSpPr/>
          <p:nvPr/>
        </p:nvSpPr>
        <p:spPr>
          <a:xfrm>
            <a:off x="6385992" y="2486023"/>
            <a:ext cx="505172" cy="20955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5" name="Rectangle : coins arrondis 24">
            <a:extLst>
              <a:ext uri="{FF2B5EF4-FFF2-40B4-BE49-F238E27FC236}">
                <a16:creationId xmlns:a16="http://schemas.microsoft.com/office/drawing/2014/main" id="{E6815BB0-57E6-4C62-B962-400F15633B6D}"/>
              </a:ext>
            </a:extLst>
          </p:cNvPr>
          <p:cNvSpPr/>
          <p:nvPr/>
        </p:nvSpPr>
        <p:spPr>
          <a:xfrm>
            <a:off x="2266951" y="4414421"/>
            <a:ext cx="7772399" cy="1281530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b="1" dirty="0">
                <a:solidFill>
                  <a:srgbClr val="002060"/>
                </a:solidFill>
                <a:latin typeface="Arial" panose="020B0604020202020204" pitchFamily="34" charset="0"/>
              </a:rPr>
              <a:t>Les marques de garantie ne sont plus réservées aux </a:t>
            </a:r>
          </a:p>
          <a:p>
            <a:pPr algn="ctr"/>
            <a:r>
              <a:rPr lang="fr-FR" b="1" dirty="0">
                <a:solidFill>
                  <a:srgbClr val="002060"/>
                </a:solidFill>
                <a:latin typeface="Arial" panose="020B0604020202020204" pitchFamily="34" charset="0"/>
              </a:rPr>
              <a:t>organismes certificateurs (bénéficiant de l’agrément COFRAC)</a:t>
            </a:r>
          </a:p>
        </p:txBody>
      </p:sp>
      <p:sp>
        <p:nvSpPr>
          <p:cNvPr id="2" name="Flèche : droite 1">
            <a:extLst>
              <a:ext uri="{FF2B5EF4-FFF2-40B4-BE49-F238E27FC236}">
                <a16:creationId xmlns:a16="http://schemas.microsoft.com/office/drawing/2014/main" id="{4C92DFBD-09ED-47E2-B72F-3C43861F3FBC}"/>
              </a:ext>
            </a:extLst>
          </p:cNvPr>
          <p:cNvSpPr/>
          <p:nvPr/>
        </p:nvSpPr>
        <p:spPr>
          <a:xfrm>
            <a:off x="1509714" y="2581271"/>
            <a:ext cx="200373" cy="209550"/>
          </a:xfrm>
          <a:prstGeom prst="rightArrow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7143487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6DEF765C-B681-4169-94F1-08B459ECEFDA}"/>
              </a:ext>
            </a:extLst>
          </p:cNvPr>
          <p:cNvSpPr/>
          <p:nvPr/>
        </p:nvSpPr>
        <p:spPr>
          <a:xfrm>
            <a:off x="3148012" y="506111"/>
            <a:ext cx="6043613" cy="409575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000" i="1" dirty="0">
                <a:latin typeface="Aharoni" panose="02010803020104030203" pitchFamily="2" charset="-79"/>
                <a:cs typeface="Aharoni" panose="02010803020104030203" pitchFamily="2" charset="-79"/>
              </a:rPr>
              <a:t>Comment déposer une marque de garantie ? </a:t>
            </a: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04A9A1FB-F8A6-4C39-BAD6-91CE473CB593}"/>
              </a:ext>
            </a:extLst>
          </p:cNvPr>
          <p:cNvSpPr/>
          <p:nvPr/>
        </p:nvSpPr>
        <p:spPr>
          <a:xfrm>
            <a:off x="3148012" y="1138932"/>
            <a:ext cx="6043613" cy="1182094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b="1" dirty="0">
                <a:solidFill>
                  <a:schemeClr val="tx1"/>
                </a:solidFill>
              </a:rPr>
              <a:t>Un règlement d’usage </a:t>
            </a:r>
            <a:r>
              <a:rPr lang="fr-FR" b="1" i="1" dirty="0">
                <a:solidFill>
                  <a:schemeClr val="tx1"/>
                </a:solidFill>
              </a:rPr>
              <a:t>ou cahier des charges</a:t>
            </a:r>
          </a:p>
          <a:p>
            <a:pPr algn="ctr"/>
            <a:r>
              <a:rPr lang="fr-FR" sz="1600" dirty="0">
                <a:solidFill>
                  <a:srgbClr val="262626"/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doit être déposé avec le dossier de demande d’enregistrement de la marque ou envoyé par courrier suite au dépôt en ligne</a:t>
            </a:r>
            <a:endParaRPr lang="fr-FR" sz="2000" dirty="0">
              <a:solidFill>
                <a:srgbClr val="262626"/>
              </a:solidFill>
              <a:latin typeface="Arial" panose="020B060402020202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5" name="Rectangle : coins arrondis 14">
            <a:extLst>
              <a:ext uri="{FF2B5EF4-FFF2-40B4-BE49-F238E27FC236}">
                <a16:creationId xmlns:a16="http://schemas.microsoft.com/office/drawing/2014/main" id="{C67F76A8-96C9-4047-929C-15CC8E398678}"/>
              </a:ext>
            </a:extLst>
          </p:cNvPr>
          <p:cNvSpPr/>
          <p:nvPr/>
        </p:nvSpPr>
        <p:spPr>
          <a:xfrm>
            <a:off x="390418" y="2537662"/>
            <a:ext cx="7953482" cy="3989022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accent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>
              <a:solidFill>
                <a:srgbClr val="262626"/>
              </a:solidFill>
              <a:latin typeface="Arial" panose="020B0604020202020204" pitchFamily="34" charset="0"/>
              <a:ea typeface="Times New Roman" panose="02020603050405020304" pitchFamily="18" charset="0"/>
            </a:endParaRPr>
          </a:p>
          <a:p>
            <a:pPr algn="ctr"/>
            <a:endParaRPr lang="fr-FR" dirty="0">
              <a:solidFill>
                <a:srgbClr val="262626"/>
              </a:solidFill>
              <a:latin typeface="Arial" panose="020B0604020202020204" pitchFamily="34" charset="0"/>
              <a:ea typeface="Times New Roman" panose="02020603050405020304" pitchFamily="18" charset="0"/>
            </a:endParaRPr>
          </a:p>
          <a:p>
            <a:endParaRPr lang="fr-FR" dirty="0">
              <a:solidFill>
                <a:srgbClr val="262626"/>
              </a:solidFill>
              <a:latin typeface="Arial" panose="020B0604020202020204" pitchFamily="34" charset="0"/>
            </a:endParaRPr>
          </a:p>
          <a:p>
            <a:endParaRPr lang="fr-FR" dirty="0">
              <a:solidFill>
                <a:srgbClr val="262626"/>
              </a:solidFill>
              <a:latin typeface="Arial" panose="020B0604020202020204" pitchFamily="34" charset="0"/>
            </a:endParaRPr>
          </a:p>
          <a:p>
            <a:endParaRPr lang="fr-FR" dirty="0">
              <a:solidFill>
                <a:srgbClr val="262626"/>
              </a:solidFill>
              <a:latin typeface="Arial" panose="020B0604020202020204" pitchFamily="34" charset="0"/>
            </a:endParaRPr>
          </a:p>
          <a:p>
            <a:endParaRPr lang="fr-FR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16" name="ZoneTexte 15">
            <a:extLst>
              <a:ext uri="{FF2B5EF4-FFF2-40B4-BE49-F238E27FC236}">
                <a16:creationId xmlns:a16="http://schemas.microsoft.com/office/drawing/2014/main" id="{33FF56F1-9858-4653-8FDC-801AA87C0A67}"/>
              </a:ext>
            </a:extLst>
          </p:cNvPr>
          <p:cNvSpPr txBox="1"/>
          <p:nvPr/>
        </p:nvSpPr>
        <p:spPr>
          <a:xfrm>
            <a:off x="1058237" y="2732925"/>
            <a:ext cx="7095163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just"/>
            <a:r>
              <a:rPr lang="fr-FR" sz="1600" b="1" i="1" dirty="0">
                <a:solidFill>
                  <a:schemeClr val="bg1"/>
                </a:solidFill>
                <a:effectLst/>
                <a:highlight>
                  <a:srgbClr val="000000"/>
                </a:highlight>
                <a:latin typeface="Arial" panose="020B0604020202020204" pitchFamily="34" charset="0"/>
                <a:ea typeface="Calibri" panose="020F0502020204030204" pitchFamily="34" charset="0"/>
              </a:rPr>
              <a:t>Que contient-il? </a:t>
            </a:r>
            <a:r>
              <a:rPr lang="fr-FR" sz="1600" dirty="0">
                <a:solidFill>
                  <a:schemeClr val="bg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fr-FR" sz="16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(art.</a:t>
            </a:r>
            <a:r>
              <a:rPr lang="fr-FR" sz="1600" dirty="0">
                <a:solidFill>
                  <a:srgbClr val="262626"/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R715-1 du CPI) Ce document écrit doit détailler : </a:t>
            </a:r>
          </a:p>
          <a:p>
            <a:pPr lvl="0" algn="just"/>
            <a:endParaRPr lang="fr-FR" sz="1600" dirty="0">
              <a:solidFill>
                <a:srgbClr val="FFC000"/>
              </a:solidFill>
              <a:latin typeface="Arial" panose="020B060402020202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buFont typeface="&amp;quot"/>
              <a:buChar char="-"/>
            </a:pPr>
            <a:r>
              <a:rPr lang="fr-FR" sz="16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Les personnes autorisées à utiliser </a:t>
            </a:r>
            <a:r>
              <a:rPr lang="fr-FR" sz="1600" dirty="0">
                <a:solidFill>
                  <a:srgbClr val="3C3C3C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la marque</a:t>
            </a:r>
          </a:p>
          <a:p>
            <a:pPr marL="342900" lvl="0" indent="-342900" algn="just">
              <a:buFont typeface="&amp;quot"/>
              <a:buChar char="-"/>
            </a:pPr>
            <a:r>
              <a:rPr lang="fr-FR" sz="1600" dirty="0">
                <a:solidFill>
                  <a:srgbClr val="262626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La définition </a:t>
            </a:r>
            <a:r>
              <a:rPr lang="fr-FR" sz="1600" dirty="0">
                <a:solidFill>
                  <a:srgbClr val="262626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d</a:t>
            </a:r>
            <a:r>
              <a:rPr lang="fr-FR" sz="1600" dirty="0">
                <a:solidFill>
                  <a:srgbClr val="262626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es conditions et des modalités d’utilisation de la marque </a:t>
            </a:r>
          </a:p>
          <a:p>
            <a:pPr marL="342900" lvl="0" indent="-342900" algn="just">
              <a:buFont typeface="&amp;quot"/>
              <a:buChar char="-"/>
            </a:pPr>
            <a:r>
              <a:rPr lang="fr-FR" sz="1600" dirty="0">
                <a:solidFill>
                  <a:srgbClr val="262626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U</a:t>
            </a:r>
            <a:r>
              <a:rPr lang="fr-FR" sz="1600" dirty="0">
                <a:solidFill>
                  <a:srgbClr val="262626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n système de contrôle et de sanction opéré par le titulaire de la marque </a:t>
            </a:r>
          </a:p>
          <a:p>
            <a:pPr algn="just"/>
            <a:endParaRPr lang="fr-FR" sz="1600" dirty="0">
              <a:solidFill>
                <a:schemeClr val="bg1"/>
              </a:solidFill>
              <a:highlight>
                <a:srgbClr val="000000"/>
              </a:highlight>
              <a:latin typeface="Arial" panose="020B0604020202020204" pitchFamily="34" charset="0"/>
            </a:endParaRPr>
          </a:p>
          <a:p>
            <a:pPr algn="just"/>
            <a:r>
              <a:rPr lang="fr-FR" sz="1600" b="1" i="1" dirty="0">
                <a:solidFill>
                  <a:schemeClr val="bg1"/>
                </a:solidFill>
                <a:highlight>
                  <a:srgbClr val="000000"/>
                </a:highlight>
                <a:latin typeface="Arial" panose="020B0604020202020204" pitchFamily="34" charset="0"/>
              </a:rPr>
              <a:t>Doit-il être adapté selon le déposant ? </a:t>
            </a:r>
            <a:r>
              <a:rPr lang="fr-FR" sz="1600" b="1" i="1" dirty="0">
                <a:solidFill>
                  <a:schemeClr val="bg1"/>
                </a:solidFill>
                <a:latin typeface="Arial" panose="020B0604020202020204" pitchFamily="34" charset="0"/>
              </a:rPr>
              <a:t> </a:t>
            </a:r>
            <a:r>
              <a:rPr lang="fr-FR" sz="1600" dirty="0">
                <a:solidFill>
                  <a:srgbClr val="262626"/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Oui</a:t>
            </a:r>
          </a:p>
          <a:p>
            <a:pPr algn="just"/>
            <a:endParaRPr lang="fr-FR" sz="1600" dirty="0">
              <a:solidFill>
                <a:srgbClr val="262626"/>
              </a:solidFill>
              <a:latin typeface="Arial" panose="020B0604020202020204" pitchFamily="34" charset="0"/>
              <a:cs typeface="Times New Roman" panose="02020603050405020304" pitchFamily="18" charset="0"/>
            </a:endParaRPr>
          </a:p>
          <a:p>
            <a:pPr marL="342900" indent="-342900" algn="just">
              <a:buFont typeface="&amp;quot"/>
              <a:buChar char="-"/>
            </a:pPr>
            <a:r>
              <a:rPr lang="fr-FR" sz="1600" b="1" dirty="0">
                <a:solidFill>
                  <a:srgbClr val="262626"/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Lorsque le déposant est un organisme de certification </a:t>
            </a:r>
            <a:r>
              <a:rPr lang="fr-FR" sz="1600" dirty="0">
                <a:solidFill>
                  <a:srgbClr val="262626"/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: obligation de mention de l’accréditation dans le règlement d’usage</a:t>
            </a:r>
          </a:p>
          <a:p>
            <a:pPr marL="342900" indent="-342900" algn="just">
              <a:buFont typeface="&amp;quot"/>
              <a:buChar char="-"/>
            </a:pPr>
            <a:r>
              <a:rPr lang="fr-FR" sz="1600" b="1" dirty="0">
                <a:solidFill>
                  <a:srgbClr val="262626"/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Lorsque le déposant n’est pas un organisme de certification </a:t>
            </a:r>
            <a:r>
              <a:rPr lang="fr-FR" sz="1600" dirty="0">
                <a:solidFill>
                  <a:srgbClr val="262626"/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: le déposant doit indiquer dans le règlement d’usage « </a:t>
            </a:r>
            <a:r>
              <a:rPr lang="fr-FR" sz="1600" i="1" dirty="0">
                <a:solidFill>
                  <a:srgbClr val="262626"/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la manière dont la personne délivrant la garantie vérifie les caractéristiques des produits et services et surveille l'usage de la marque </a:t>
            </a:r>
            <a:r>
              <a:rPr lang="fr-FR" sz="1600" dirty="0">
                <a:solidFill>
                  <a:srgbClr val="262626"/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» (a</a:t>
            </a:r>
            <a:r>
              <a:rPr lang="fr-FR" sz="1600" dirty="0">
                <a:solidFill>
                  <a:srgbClr val="262626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rt.R715-1-9° du CPI)</a:t>
            </a:r>
            <a:endParaRPr lang="fr-FR" sz="1600" dirty="0"/>
          </a:p>
        </p:txBody>
      </p:sp>
      <p:sp>
        <p:nvSpPr>
          <p:cNvPr id="19" name="Rectangle : coins arrondis 18">
            <a:extLst>
              <a:ext uri="{FF2B5EF4-FFF2-40B4-BE49-F238E27FC236}">
                <a16:creationId xmlns:a16="http://schemas.microsoft.com/office/drawing/2014/main" id="{BF913DC3-A508-468C-915B-7136B9DB86C5}"/>
              </a:ext>
            </a:extLst>
          </p:cNvPr>
          <p:cNvSpPr/>
          <p:nvPr/>
        </p:nvSpPr>
        <p:spPr>
          <a:xfrm>
            <a:off x="8610600" y="2487105"/>
            <a:ext cx="3190982" cy="3991512"/>
          </a:xfrm>
          <a:prstGeom prst="roundRect">
            <a:avLst/>
          </a:prstGeom>
          <a:solidFill>
            <a:srgbClr val="FEF4F9"/>
          </a:solidFill>
          <a:ln>
            <a:solidFill>
              <a:schemeClr val="accent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fr-FR" dirty="0">
              <a:solidFill>
                <a:srgbClr val="262626"/>
              </a:solidFill>
              <a:latin typeface="Arial" panose="020B0604020202020204" pitchFamily="34" charset="0"/>
            </a:endParaRPr>
          </a:p>
          <a:p>
            <a:endParaRPr lang="fr-FR" dirty="0">
              <a:solidFill>
                <a:srgbClr val="262626"/>
              </a:solidFill>
              <a:latin typeface="Arial" panose="020B0604020202020204" pitchFamily="34" charset="0"/>
            </a:endParaRPr>
          </a:p>
          <a:p>
            <a:endParaRPr lang="fr-FR" dirty="0">
              <a:solidFill>
                <a:srgbClr val="262626"/>
              </a:solidFill>
              <a:latin typeface="Arial" panose="020B0604020202020204" pitchFamily="34" charset="0"/>
            </a:endParaRPr>
          </a:p>
          <a:p>
            <a:endParaRPr lang="fr-FR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20" name="ZoneTexte 19">
            <a:extLst>
              <a:ext uri="{FF2B5EF4-FFF2-40B4-BE49-F238E27FC236}">
                <a16:creationId xmlns:a16="http://schemas.microsoft.com/office/drawing/2014/main" id="{C30F7F29-5613-4839-B9D7-6BE43DBED869}"/>
              </a:ext>
            </a:extLst>
          </p:cNvPr>
          <p:cNvSpPr txBox="1"/>
          <p:nvPr/>
        </p:nvSpPr>
        <p:spPr>
          <a:xfrm>
            <a:off x="8686800" y="2732925"/>
            <a:ext cx="3114782" cy="42165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1600" b="1" i="1" dirty="0">
                <a:solidFill>
                  <a:schemeClr val="bg1"/>
                </a:solidFill>
                <a:latin typeface="Arial" panose="020B0604020202020204" pitchFamily="34" charset="0"/>
              </a:rPr>
              <a:t>         </a:t>
            </a:r>
            <a:r>
              <a:rPr lang="fr-FR" sz="1600" b="1" i="1" dirty="0">
                <a:solidFill>
                  <a:schemeClr val="bg1"/>
                </a:solidFill>
                <a:highlight>
                  <a:srgbClr val="000000"/>
                </a:highlight>
                <a:latin typeface="Arial" panose="020B0604020202020204" pitchFamily="34" charset="0"/>
              </a:rPr>
              <a:t> Ce qu’il faut savoir </a:t>
            </a:r>
          </a:p>
          <a:p>
            <a:endParaRPr lang="fr-FR" sz="1600" dirty="0">
              <a:latin typeface="Arial" panose="020B0604020202020204" pitchFamily="34" charset="0"/>
            </a:endParaRPr>
          </a:p>
          <a:p>
            <a:r>
              <a:rPr lang="fr-FR" sz="1600" dirty="0">
                <a:latin typeface="Arial" panose="020B0604020202020204" pitchFamily="34" charset="0"/>
              </a:rPr>
              <a:t>Le Règlement d’usage:  </a:t>
            </a:r>
          </a:p>
          <a:p>
            <a:endParaRPr lang="fr-FR" sz="1000" dirty="0">
              <a:latin typeface="Arial" panose="020B06040202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fr-FR" sz="1600" dirty="0">
                <a:latin typeface="Arial" panose="020B0604020202020204" pitchFamily="34" charset="0"/>
              </a:rPr>
              <a:t>doit être </a:t>
            </a:r>
            <a:r>
              <a:rPr lang="fr-FR" sz="1600" b="1" dirty="0">
                <a:solidFill>
                  <a:schemeClr val="accent4"/>
                </a:solidFill>
                <a:latin typeface="Arial" panose="020B0604020202020204" pitchFamily="34" charset="0"/>
              </a:rPr>
              <a:t>homologué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fr-FR" sz="1000" b="1" dirty="0">
              <a:latin typeface="Arial" panose="020B06040202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fr-FR" sz="1600" dirty="0">
                <a:latin typeface="Arial" panose="020B0604020202020204" pitchFamily="34" charset="0"/>
              </a:rPr>
              <a:t>est </a:t>
            </a:r>
            <a:r>
              <a:rPr lang="fr-FR" sz="1600" b="1" dirty="0">
                <a:solidFill>
                  <a:srgbClr val="FFC000"/>
                </a:solidFill>
                <a:latin typeface="Arial" panose="020B0604020202020204" pitchFamily="34" charset="0"/>
              </a:rPr>
              <a:t>publié</a:t>
            </a:r>
            <a:r>
              <a:rPr lang="fr-FR" sz="1600" dirty="0">
                <a:latin typeface="Arial" panose="020B0604020202020204" pitchFamily="34" charset="0"/>
              </a:rPr>
              <a:t> au Bulletin officiel de la propriété industrielle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fr-FR" sz="1000" dirty="0">
              <a:latin typeface="Arial" panose="020B06040202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fr-FR" sz="1600" dirty="0">
                <a:latin typeface="Arial" panose="020B0604020202020204" pitchFamily="34" charset="0"/>
              </a:rPr>
              <a:t>peut être </a:t>
            </a:r>
            <a:r>
              <a:rPr lang="fr-FR" sz="1600" b="1" dirty="0">
                <a:solidFill>
                  <a:srgbClr val="FFC000"/>
                </a:solidFill>
                <a:latin typeface="Arial" panose="020B0604020202020204" pitchFamily="34" charset="0"/>
              </a:rPr>
              <a:t>révisé</a:t>
            </a:r>
            <a:r>
              <a:rPr lang="fr-FR" sz="1600" dirty="0">
                <a:latin typeface="Arial" panose="020B0604020202020204" pitchFamily="34" charset="0"/>
              </a:rPr>
              <a:t> en fonction </a:t>
            </a:r>
            <a:r>
              <a:rPr lang="fr-FR" sz="1600" dirty="0">
                <a:solidFill>
                  <a:srgbClr val="262626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l’évolution de l’activité concernée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fr-FR" sz="1000" dirty="0">
              <a:solidFill>
                <a:srgbClr val="262626"/>
              </a:solidFill>
              <a:effectLst/>
              <a:latin typeface="Arial" panose="020B0604020202020204" pitchFamily="34" charset="0"/>
              <a:ea typeface="Calibri" panose="020F050202020403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fr-FR" sz="1600" dirty="0">
                <a:solidFill>
                  <a:srgbClr val="262626"/>
                </a:solidFill>
                <a:latin typeface="Arial" panose="020B0604020202020204" pitchFamily="34" charset="0"/>
                <a:ea typeface="Calibri" panose="020F0502020204030204" pitchFamily="34" charset="0"/>
              </a:rPr>
              <a:t>t</a:t>
            </a:r>
            <a:r>
              <a:rPr lang="fr-FR" sz="1600" dirty="0">
                <a:solidFill>
                  <a:srgbClr val="262626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oute modification doit être </a:t>
            </a:r>
            <a:r>
              <a:rPr lang="fr-FR" sz="1600" b="1" dirty="0">
                <a:solidFill>
                  <a:srgbClr val="FFC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soumise à l’INPI </a:t>
            </a:r>
            <a:r>
              <a:rPr lang="fr-FR" sz="1600" dirty="0">
                <a:solidFill>
                  <a:srgbClr val="262626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pour vérification </a:t>
            </a:r>
            <a:endParaRPr lang="fr-FR" sz="1600" dirty="0">
              <a:highlight>
                <a:srgbClr val="000000"/>
              </a:highlight>
              <a:latin typeface="Arial" panose="020B0604020202020204" pitchFamily="34" charset="0"/>
            </a:endParaRPr>
          </a:p>
          <a:p>
            <a:endParaRPr lang="fr-FR" dirty="0">
              <a:solidFill>
                <a:schemeClr val="bg1"/>
              </a:solidFill>
              <a:highlight>
                <a:srgbClr val="000000"/>
              </a:highlight>
              <a:latin typeface="Arial" panose="020B0604020202020204" pitchFamily="34" charset="0"/>
            </a:endParaRPr>
          </a:p>
          <a:p>
            <a:endParaRPr lang="fr-FR" dirty="0">
              <a:solidFill>
                <a:schemeClr val="bg1"/>
              </a:solidFill>
              <a:highlight>
                <a:srgbClr val="000000"/>
              </a:highlight>
              <a:latin typeface="Arial" panose="020B0604020202020204" pitchFamily="34" charset="0"/>
            </a:endParaRPr>
          </a:p>
        </p:txBody>
      </p:sp>
      <p:pic>
        <p:nvPicPr>
          <p:cNvPr id="33" name="Image 32">
            <a:extLst>
              <a:ext uri="{FF2B5EF4-FFF2-40B4-BE49-F238E27FC236}">
                <a16:creationId xmlns:a16="http://schemas.microsoft.com/office/drawing/2014/main" id="{2B216586-681A-430E-BC5D-EE493F655DC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08944" y="279946"/>
            <a:ext cx="939068" cy="939068"/>
          </a:xfrm>
          <a:prstGeom prst="rect">
            <a:avLst/>
          </a:prstGeom>
        </p:spPr>
      </p:pic>
      <p:pic>
        <p:nvPicPr>
          <p:cNvPr id="37" name="Image 36">
            <a:extLst>
              <a:ext uri="{FF2B5EF4-FFF2-40B4-BE49-F238E27FC236}">
                <a16:creationId xmlns:a16="http://schemas.microsoft.com/office/drawing/2014/main" id="{A77E43C0-3021-4790-A27C-A663FA89794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13794" y="2679860"/>
            <a:ext cx="548705" cy="548705"/>
          </a:xfrm>
          <a:prstGeom prst="rect">
            <a:avLst/>
          </a:prstGeom>
        </p:spPr>
      </p:pic>
      <p:pic>
        <p:nvPicPr>
          <p:cNvPr id="40" name="Image 39">
            <a:extLst>
              <a:ext uri="{FF2B5EF4-FFF2-40B4-BE49-F238E27FC236}">
                <a16:creationId xmlns:a16="http://schemas.microsoft.com/office/drawing/2014/main" id="{8EA1440C-A8FE-453D-8E1C-AD4905F3D99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574766" y="4222677"/>
            <a:ext cx="483471" cy="483471"/>
          </a:xfrm>
          <a:prstGeom prst="rect">
            <a:avLst/>
          </a:prstGeom>
        </p:spPr>
      </p:pic>
      <p:pic>
        <p:nvPicPr>
          <p:cNvPr id="44" name="Image 43">
            <a:extLst>
              <a:ext uri="{FF2B5EF4-FFF2-40B4-BE49-F238E27FC236}">
                <a16:creationId xmlns:a16="http://schemas.microsoft.com/office/drawing/2014/main" id="{0AAA9E96-F3B2-4AFB-B65E-916A5656E97B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3678" y="2661007"/>
            <a:ext cx="585645" cy="585645"/>
          </a:xfrm>
          <a:prstGeom prst="rect">
            <a:avLst/>
          </a:prstGeom>
        </p:spPr>
      </p:pic>
      <p:sp>
        <p:nvSpPr>
          <p:cNvPr id="45" name="Rectangle 44">
            <a:extLst>
              <a:ext uri="{FF2B5EF4-FFF2-40B4-BE49-F238E27FC236}">
                <a16:creationId xmlns:a16="http://schemas.microsoft.com/office/drawing/2014/main" id="{556C5AFF-347A-44E3-85A7-6A12BF5D39AF}"/>
              </a:ext>
            </a:extLst>
          </p:cNvPr>
          <p:cNvSpPr/>
          <p:nvPr/>
        </p:nvSpPr>
        <p:spPr>
          <a:xfrm>
            <a:off x="2208944" y="1075154"/>
            <a:ext cx="630047" cy="14386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6" name="Rectangle 45">
            <a:extLst>
              <a:ext uri="{FF2B5EF4-FFF2-40B4-BE49-F238E27FC236}">
                <a16:creationId xmlns:a16="http://schemas.microsoft.com/office/drawing/2014/main" id="{43ED7EED-5BEA-41AB-A4BD-228A43E34C94}"/>
              </a:ext>
            </a:extLst>
          </p:cNvPr>
          <p:cNvSpPr/>
          <p:nvPr/>
        </p:nvSpPr>
        <p:spPr>
          <a:xfrm>
            <a:off x="559989" y="3165665"/>
            <a:ext cx="452063" cy="21577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7" name="Rectangle 46">
            <a:extLst>
              <a:ext uri="{FF2B5EF4-FFF2-40B4-BE49-F238E27FC236}">
                <a16:creationId xmlns:a16="http://schemas.microsoft.com/office/drawing/2014/main" id="{4680E428-9E20-42BB-8CF0-25B57E625F2F}"/>
              </a:ext>
            </a:extLst>
          </p:cNvPr>
          <p:cNvSpPr/>
          <p:nvPr/>
        </p:nvSpPr>
        <p:spPr>
          <a:xfrm>
            <a:off x="775462" y="4598259"/>
            <a:ext cx="452063" cy="21577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8" name="Rectangle 47">
            <a:extLst>
              <a:ext uri="{FF2B5EF4-FFF2-40B4-BE49-F238E27FC236}">
                <a16:creationId xmlns:a16="http://schemas.microsoft.com/office/drawing/2014/main" id="{3B1B6535-6A0C-4440-A6FA-EED8BBF6E024}"/>
              </a:ext>
            </a:extLst>
          </p:cNvPr>
          <p:cNvSpPr/>
          <p:nvPr/>
        </p:nvSpPr>
        <p:spPr>
          <a:xfrm>
            <a:off x="8888483" y="3136017"/>
            <a:ext cx="299663" cy="135296"/>
          </a:xfrm>
          <a:prstGeom prst="rect">
            <a:avLst/>
          </a:prstGeom>
          <a:solidFill>
            <a:srgbClr val="FEF4F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9" name="Rectangle 48">
            <a:extLst>
              <a:ext uri="{FF2B5EF4-FFF2-40B4-BE49-F238E27FC236}">
                <a16:creationId xmlns:a16="http://schemas.microsoft.com/office/drawing/2014/main" id="{2C4F901C-454F-4C01-AA53-04789A3CDD88}"/>
              </a:ext>
            </a:extLst>
          </p:cNvPr>
          <p:cNvSpPr/>
          <p:nvPr/>
        </p:nvSpPr>
        <p:spPr>
          <a:xfrm>
            <a:off x="-13938" y="0"/>
            <a:ext cx="242538" cy="6858000"/>
          </a:xfrm>
          <a:prstGeom prst="rect">
            <a:avLst/>
          </a:prstGeom>
          <a:solidFill>
            <a:srgbClr val="FDE3E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0" name="Rectangle 49">
            <a:extLst>
              <a:ext uri="{FF2B5EF4-FFF2-40B4-BE49-F238E27FC236}">
                <a16:creationId xmlns:a16="http://schemas.microsoft.com/office/drawing/2014/main" id="{334802E0-6F74-417A-B00B-E94054644F04}"/>
              </a:ext>
            </a:extLst>
          </p:cNvPr>
          <p:cNvSpPr/>
          <p:nvPr/>
        </p:nvSpPr>
        <p:spPr>
          <a:xfrm>
            <a:off x="11949462" y="0"/>
            <a:ext cx="242538" cy="6858000"/>
          </a:xfrm>
          <a:prstGeom prst="rect">
            <a:avLst/>
          </a:prstGeom>
          <a:solidFill>
            <a:srgbClr val="FDE3E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9489692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2" name="Rectangle 11">
            <a:extLst>
              <a:ext uri="{FF2B5EF4-FFF2-40B4-BE49-F238E27FC236}">
                <a16:creationId xmlns:a16="http://schemas.microsoft.com/office/drawing/2014/main" id="{201CC55D-ED54-4C5C-95E6-10947BD1103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1999" cy="685736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4" name="Group 13">
            <a:extLst>
              <a:ext uri="{FF2B5EF4-FFF2-40B4-BE49-F238E27FC236}">
                <a16:creationId xmlns:a16="http://schemas.microsoft.com/office/drawing/2014/main" id="{1DE889C7-FAD6-4397-98E2-05D50348445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1083484"/>
            <a:ext cx="355196" cy="673460"/>
            <a:chOff x="0" y="823811"/>
            <a:chExt cx="355196" cy="673460"/>
          </a:xfrm>
        </p:grpSpPr>
        <p:sp>
          <p:nvSpPr>
            <p:cNvPr id="15" name="Rectangle 14">
              <a:extLst>
                <a:ext uri="{FF2B5EF4-FFF2-40B4-BE49-F238E27FC236}">
                  <a16:creationId xmlns:a16="http://schemas.microsoft.com/office/drawing/2014/main" id="{F399A70F-F8CD-4992-9EF5-6CF15472E73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823811"/>
              <a:ext cx="87363" cy="673460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6" name="Rectangle 15">
              <a:extLst>
                <a:ext uri="{FF2B5EF4-FFF2-40B4-BE49-F238E27FC236}">
                  <a16:creationId xmlns:a16="http://schemas.microsoft.com/office/drawing/2014/main" id="{48F4FEDC-6D80-458C-A665-075D9B9500F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59341" y="823811"/>
              <a:ext cx="195855" cy="673460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8" name="Rectangle 17">
            <a:extLst>
              <a:ext uri="{FF2B5EF4-FFF2-40B4-BE49-F238E27FC236}">
                <a16:creationId xmlns:a16="http://schemas.microsoft.com/office/drawing/2014/main" id="{3873B707-463F-40B0-8227-E8CC6C67EB2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665085" y="2090569"/>
            <a:ext cx="4297680" cy="27432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Content Placeholder 8">
            <a:extLst>
              <a:ext uri="{FF2B5EF4-FFF2-40B4-BE49-F238E27FC236}">
                <a16:creationId xmlns:a16="http://schemas.microsoft.com/office/drawing/2014/main" id="{56AF1A99-BAC3-4166-B60B-FAF8DF1BA94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90719" y="2330505"/>
            <a:ext cx="4559425" cy="3979585"/>
          </a:xfrm>
        </p:spPr>
        <p:txBody>
          <a:bodyPr anchor="ctr">
            <a:normAutofit/>
          </a:bodyPr>
          <a:lstStyle/>
          <a:p>
            <a:pPr marL="0" indent="0">
              <a:buNone/>
            </a:pPr>
            <a:r>
              <a:rPr lang="en-US" sz="1800" b="1" dirty="0">
                <a:latin typeface="Arial" panose="020B0604020202020204" pitchFamily="34" charset="0"/>
              </a:rPr>
              <a:t>Pour </a:t>
            </a:r>
            <a:r>
              <a:rPr lang="en-US" sz="1800" b="1" dirty="0" err="1">
                <a:latin typeface="Arial" panose="020B0604020202020204" pitchFamily="34" charset="0"/>
              </a:rPr>
              <a:t>en</a:t>
            </a:r>
            <a:r>
              <a:rPr lang="en-US" sz="1800" b="1" dirty="0">
                <a:latin typeface="Arial" panose="020B0604020202020204" pitchFamily="34" charset="0"/>
              </a:rPr>
              <a:t> savoir plus, </a:t>
            </a:r>
            <a:r>
              <a:rPr lang="en-US" sz="1800" b="1" dirty="0" err="1">
                <a:latin typeface="Arial" panose="020B0604020202020204" pitchFamily="34" charset="0"/>
              </a:rPr>
              <a:t>contactez</a:t>
            </a:r>
            <a:r>
              <a:rPr lang="en-US" sz="1800" b="1" dirty="0">
                <a:latin typeface="Arial" panose="020B0604020202020204" pitchFamily="34" charset="0"/>
              </a:rPr>
              <a:t>-nous:</a:t>
            </a:r>
            <a:endParaRPr lang="en-US" sz="1800" b="1" dirty="0">
              <a:latin typeface="Arial" panose="020B0604020202020204" pitchFamily="34" charset="0"/>
              <a:hlinkClick r:id="rId2">
                <a:extLst>
                  <a:ext uri="{A12FA001-AC4F-418D-AE19-62706E023703}">
                    <ahyp:hlinkClr xmlns:ahyp="http://schemas.microsoft.com/office/drawing/2018/hyperlinkcolor" val="tx"/>
                  </a:ext>
                </a:extLst>
              </a:hlinkClick>
            </a:endParaRPr>
          </a:p>
          <a:p>
            <a:pPr marL="0" indent="0">
              <a:buNone/>
            </a:pPr>
            <a:endParaRPr lang="en-US" sz="1800" dirty="0">
              <a:latin typeface="Arial" panose="020B0604020202020204" pitchFamily="34" charset="0"/>
              <a:hlinkClick r:id="rId2">
                <a:extLst>
                  <a:ext uri="{A12FA001-AC4F-418D-AE19-62706E023703}">
                    <ahyp:hlinkClr xmlns:ahyp="http://schemas.microsoft.com/office/drawing/2018/hyperlinkcolor" val="tx"/>
                  </a:ext>
                </a:extLst>
              </a:hlinkClick>
            </a:endParaRPr>
          </a:p>
          <a:p>
            <a:pPr marL="0" indent="0">
              <a:buNone/>
            </a:pPr>
            <a:r>
              <a:rPr lang="en-US" sz="1800" b="1" dirty="0" err="1">
                <a:solidFill>
                  <a:schemeClr val="accent1"/>
                </a:solidFill>
                <a:latin typeface="Arial" panose="020B0604020202020204" pitchFamily="34" charset="0"/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benedicte.peyrat@agilit.law</a:t>
            </a:r>
            <a:endParaRPr lang="en-US" sz="1800" b="1" dirty="0">
              <a:solidFill>
                <a:schemeClr val="accent1"/>
              </a:solidFill>
              <a:latin typeface="Arial" panose="020B0604020202020204" pitchFamily="34" charset="0"/>
            </a:endParaRPr>
          </a:p>
          <a:p>
            <a:pPr marL="0" indent="0">
              <a:buNone/>
            </a:pPr>
            <a:r>
              <a:rPr lang="en-US" sz="1800" b="1" dirty="0" err="1">
                <a:solidFill>
                  <a:schemeClr val="accent1"/>
                </a:solidFill>
                <a:latin typeface="Arial" panose="020B0604020202020204" pitchFamily="34" charset="0"/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jerome.tassi@agilit.law</a:t>
            </a:r>
            <a:endParaRPr lang="en-US" sz="1800" b="1" dirty="0">
              <a:solidFill>
                <a:schemeClr val="accent1"/>
              </a:solidFill>
              <a:latin typeface="Arial" panose="020B0604020202020204" pitchFamily="34" charset="0"/>
            </a:endParaRPr>
          </a:p>
          <a:p>
            <a:endParaRPr lang="en-US" sz="2000" dirty="0"/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C13237C8-E62C-4F0D-A318-BD6FB6C2D13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10697670" y="0"/>
            <a:ext cx="1494330" cy="68580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19C9EAEA-39D0-4B0E-A0EB-51E7B26740B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685810" y="513853"/>
            <a:ext cx="6009366" cy="5834577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139700" dist="127000" dir="5400000" algn="t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Espace réservé du contenu 4" descr="Une image contenant personne, homme, mur, intérieur&#10;&#10;Description générée automatiquement">
            <a:extLst>
              <a:ext uri="{FF2B5EF4-FFF2-40B4-BE49-F238E27FC236}">
                <a16:creationId xmlns:a16="http://schemas.microsoft.com/office/drawing/2014/main" id="{4A455E97-91B4-45AF-8407-800703BD44D3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006" r="16910" b="2"/>
          <a:stretch/>
        </p:blipFill>
        <p:spPr>
          <a:xfrm>
            <a:off x="5977788" y="799352"/>
            <a:ext cx="5425410" cy="5259296"/>
          </a:xfrm>
          <a:prstGeom prst="rect">
            <a:avLst/>
          </a:prstGeom>
        </p:spPr>
      </p:pic>
      <p:pic>
        <p:nvPicPr>
          <p:cNvPr id="17" name="Image 16">
            <a:extLst>
              <a:ext uri="{FF2B5EF4-FFF2-40B4-BE49-F238E27FC236}">
                <a16:creationId xmlns:a16="http://schemas.microsoft.com/office/drawing/2014/main" id="{4CF4C6BD-3EB4-4B30-BC7D-F04FC62A0D6C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36121" y="733704"/>
            <a:ext cx="3130452" cy="13562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9049587"/>
      </p:ext>
    </p:extLst>
  </p:cSld>
  <p:clrMapOvr>
    <a:masterClrMapping/>
  </p:clrMapOvr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</TotalTime>
  <Words>464</Words>
  <Application>Microsoft Office PowerPoint</Application>
  <PresentationFormat>Grand écran</PresentationFormat>
  <Paragraphs>71</Paragraphs>
  <Slides>6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5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6</vt:i4>
      </vt:variant>
    </vt:vector>
  </HeadingPairs>
  <TitlesOfParts>
    <vt:vector size="12" baseType="lpstr">
      <vt:lpstr>&amp;quot</vt:lpstr>
      <vt:lpstr>Aharoni</vt:lpstr>
      <vt:lpstr>Arial</vt:lpstr>
      <vt:lpstr>Calibri</vt:lpstr>
      <vt:lpstr>Calibri Light</vt:lpstr>
      <vt:lpstr>Thème Office</vt:lpstr>
      <vt:lpstr>La marque de garantie en France  </vt:lpstr>
      <vt:lpstr>Présentation PowerPoint</vt:lpstr>
      <vt:lpstr>Les marques de garantie 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La marque de garantie en France</dc:title>
  <dc:creator>jerome tassi</dc:creator>
  <cp:lastModifiedBy>Benedicte PEYRAT</cp:lastModifiedBy>
  <cp:revision>2</cp:revision>
  <dcterms:created xsi:type="dcterms:W3CDTF">2021-02-03T11:10:36Z</dcterms:created>
  <dcterms:modified xsi:type="dcterms:W3CDTF">2021-02-03T11:21:07Z</dcterms:modified>
</cp:coreProperties>
</file>